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3" r:id="rId2"/>
    <p:sldId id="298" r:id="rId3"/>
    <p:sldId id="349" r:id="rId4"/>
    <p:sldId id="300" r:id="rId5"/>
    <p:sldId id="306" r:id="rId6"/>
    <p:sldId id="307" r:id="rId7"/>
    <p:sldId id="305" r:id="rId8"/>
    <p:sldId id="301" r:id="rId9"/>
    <p:sldId id="257" r:id="rId10"/>
    <p:sldId id="256" r:id="rId11"/>
    <p:sldId id="342" r:id="rId12"/>
    <p:sldId id="286" r:id="rId13"/>
    <p:sldId id="34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2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Penetration (% of GDP)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7555983914913715E-2"/>
          <c:y val="0.13725482463932467"/>
          <c:w val="0.86032666963651983"/>
          <c:h val="0.75007417257078801"/>
        </c:manualLayout>
      </c:layout>
      <c:lineChart>
        <c:grouping val="standard"/>
        <c:varyColors val="0"/>
        <c:ser>
          <c:idx val="0"/>
          <c:order val="0"/>
          <c:tx>
            <c:strRef>
              <c:f>Penetration!$E$6</c:f>
              <c:strCache>
                <c:ptCount val="1"/>
                <c:pt idx="0">
                  <c:v>Penetration (%)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Penetration!$D$7:$D$22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Penetration!$E$7:$E$22</c:f>
              <c:numCache>
                <c:formatCode>General</c:formatCode>
                <c:ptCount val="16"/>
                <c:pt idx="0">
                  <c:v>0.56000000000000005</c:v>
                </c:pt>
                <c:pt idx="1">
                  <c:v>0.67</c:v>
                </c:pt>
                <c:pt idx="2">
                  <c:v>0.62</c:v>
                </c:pt>
                <c:pt idx="3">
                  <c:v>0.64</c:v>
                </c:pt>
                <c:pt idx="4">
                  <c:v>0.61</c:v>
                </c:pt>
                <c:pt idx="5">
                  <c:v>0.6</c:v>
                </c:pt>
                <c:pt idx="6">
                  <c:v>0.6</c:v>
                </c:pt>
                <c:pt idx="7">
                  <c:v>0.6</c:v>
                </c:pt>
                <c:pt idx="8">
                  <c:v>0.6</c:v>
                </c:pt>
                <c:pt idx="9">
                  <c:v>0.71</c:v>
                </c:pt>
                <c:pt idx="10">
                  <c:v>0.7</c:v>
                </c:pt>
                <c:pt idx="11">
                  <c:v>0.78</c:v>
                </c:pt>
                <c:pt idx="12">
                  <c:v>0.8</c:v>
                </c:pt>
                <c:pt idx="13">
                  <c:v>0.7</c:v>
                </c:pt>
                <c:pt idx="14">
                  <c:v>0.72</c:v>
                </c:pt>
                <c:pt idx="15">
                  <c:v>0.77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90-4FFC-BA6F-932B925845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1483360"/>
        <c:axId val="661483032"/>
      </c:lineChart>
      <c:catAx>
        <c:axId val="661483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483032"/>
        <c:crosses val="autoZero"/>
        <c:auto val="1"/>
        <c:lblAlgn val="ctr"/>
        <c:lblOffset val="100"/>
        <c:noMultiLvlLbl val="0"/>
      </c:catAx>
      <c:valAx>
        <c:axId val="661483032"/>
        <c:scaling>
          <c:orientation val="minMax"/>
          <c:max val="6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483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iri"/>
                <a:ea typeface="+mn-ea"/>
                <a:cs typeface="+mn-cs"/>
              </a:defRPr>
            </a:pPr>
            <a:r>
              <a:rPr lang="en-US" dirty="0"/>
              <a:t>Traditional Line of Business-Growth % for 3 years</a:t>
            </a:r>
          </a:p>
          <a:p>
            <a:pPr>
              <a:defRPr/>
            </a:pPr>
            <a:r>
              <a:rPr lang="en-US" dirty="0"/>
              <a:t> (Other than Motor &amp; Health)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iri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194888278450755E-2"/>
          <c:y val="0.18484973634443466"/>
          <c:w val="0.90518045077001363"/>
          <c:h val="0.6866669768966485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'Tradition LOB'!$B$5</c:f>
              <c:strCache>
                <c:ptCount val="1"/>
                <c:pt idx="0">
                  <c:v> March 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8522154749343064E-3"/>
                  <c:y val="-0.211777381576695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5B-4292-AF43-548E06DB1A7B}"/>
                </c:ext>
              </c:extLst>
            </c:dLbl>
            <c:dLbl>
              <c:idx val="1"/>
              <c:layout>
                <c:manualLayout>
                  <c:x val="-4.59770055496935E-2"/>
                  <c:y val="-6.91517980658595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5B-4292-AF43-548E06DB1A7B}"/>
                </c:ext>
              </c:extLst>
            </c:dLbl>
            <c:dLbl>
              <c:idx val="3"/>
              <c:layout>
                <c:manualLayout>
                  <c:x val="2.504237979115444E-3"/>
                  <c:y val="-3.69367572230265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95B-4292-AF43-548E06DB1A7B}"/>
                </c:ext>
              </c:extLst>
            </c:dLbl>
            <c:dLbl>
              <c:idx val="4"/>
              <c:layout>
                <c:manualLayout>
                  <c:x val="5.008475958230796E-3"/>
                  <c:y val="-8.47372665704725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95B-4292-AF43-548E06DB1A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iri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'Tradition LOB'!$C$3:$J$3</c:f>
              <c:strCache>
                <c:ptCount val="8"/>
                <c:pt idx="0">
                  <c:v>Fire</c:v>
                </c:pt>
                <c:pt idx="1">
                  <c:v>Marine  Cargo</c:v>
                </c:pt>
                <c:pt idx="2">
                  <c:v>Marine  Hull</c:v>
                </c:pt>
                <c:pt idx="3">
                  <c:v>Engineering</c:v>
                </c:pt>
                <c:pt idx="4">
                  <c:v>Aviation </c:v>
                </c:pt>
                <c:pt idx="5">
                  <c:v>Liability</c:v>
                </c:pt>
                <c:pt idx="6">
                  <c:v>P.A.</c:v>
                </c:pt>
                <c:pt idx="7">
                  <c:v>All Other Misc.</c:v>
                </c:pt>
              </c:strCache>
            </c:strRef>
          </c:cat>
          <c:val>
            <c:numRef>
              <c:f>'Tradition LOB'!$C$5:$J$5</c:f>
              <c:numCache>
                <c:formatCode>0.0%</c:formatCode>
                <c:ptCount val="8"/>
                <c:pt idx="0">
                  <c:v>9.4133593879011462E-2</c:v>
                </c:pt>
                <c:pt idx="1">
                  <c:v>-4.7369215671476898E-3</c:v>
                </c:pt>
                <c:pt idx="2">
                  <c:v>-7.747272537150407E-2</c:v>
                </c:pt>
                <c:pt idx="3">
                  <c:v>-3.4517998006790528E-2</c:v>
                </c:pt>
                <c:pt idx="4">
                  <c:v>-2.6304897677627039E-2</c:v>
                </c:pt>
                <c:pt idx="5">
                  <c:v>9.9009227560251101E-2</c:v>
                </c:pt>
                <c:pt idx="6">
                  <c:v>0.37892621654454728</c:v>
                </c:pt>
                <c:pt idx="7">
                  <c:v>0.1016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5B-4292-AF43-548E06DB1A7B}"/>
            </c:ext>
          </c:extLst>
        </c:ser>
        <c:ser>
          <c:idx val="2"/>
          <c:order val="2"/>
          <c:tx>
            <c:strRef>
              <c:f>'Tradition LOB'!$B$6</c:f>
              <c:strCache>
                <c:ptCount val="1"/>
                <c:pt idx="0">
                  <c:v> March 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3.2840718249781075E-3"/>
                  <c:y val="-4.32198737911622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5B-4292-AF43-548E06DB1A7B}"/>
                </c:ext>
              </c:extLst>
            </c:dLbl>
            <c:dLbl>
              <c:idx val="5"/>
              <c:layout>
                <c:manualLayout>
                  <c:x val="1.6420359124890537E-3"/>
                  <c:y val="-0.1512695582690678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5B-4292-AF43-548E06DB1A7B}"/>
                </c:ext>
              </c:extLst>
            </c:dLbl>
            <c:dLbl>
              <c:idx val="6"/>
              <c:layout>
                <c:manualLayout>
                  <c:x val="3.0050855749385329E-2"/>
                  <c:y val="-6.95280135962851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95B-4292-AF43-548E06DB1A7B}"/>
                </c:ext>
              </c:extLst>
            </c:dLbl>
            <c:dLbl>
              <c:idx val="7"/>
              <c:layout>
                <c:manualLayout>
                  <c:x val="-1.252118989557722E-3"/>
                  <c:y val="-6.30097623216332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95B-4292-AF43-548E06DB1A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iri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'Tradition LOB'!$C$3:$J$3</c:f>
              <c:strCache>
                <c:ptCount val="8"/>
                <c:pt idx="0">
                  <c:v>Fire</c:v>
                </c:pt>
                <c:pt idx="1">
                  <c:v>Marine  Cargo</c:v>
                </c:pt>
                <c:pt idx="2">
                  <c:v>Marine  Hull</c:v>
                </c:pt>
                <c:pt idx="3">
                  <c:v>Engineering</c:v>
                </c:pt>
                <c:pt idx="4">
                  <c:v>Aviation </c:v>
                </c:pt>
                <c:pt idx="5">
                  <c:v>Liability</c:v>
                </c:pt>
                <c:pt idx="6">
                  <c:v>P.A.</c:v>
                </c:pt>
                <c:pt idx="7">
                  <c:v>All Other Misc.</c:v>
                </c:pt>
              </c:strCache>
            </c:strRef>
          </c:cat>
          <c:val>
            <c:numRef>
              <c:f>'Tradition LOB'!$C$6:$J$6</c:f>
              <c:numCache>
                <c:formatCode>0.0%</c:formatCode>
                <c:ptCount val="8"/>
                <c:pt idx="0">
                  <c:v>8.4500000000000006E-2</c:v>
                </c:pt>
                <c:pt idx="1">
                  <c:v>2.8000000000000001E-2</c:v>
                </c:pt>
                <c:pt idx="2">
                  <c:v>-0.10249999999999999</c:v>
                </c:pt>
                <c:pt idx="3">
                  <c:v>1.18E-2</c:v>
                </c:pt>
                <c:pt idx="4">
                  <c:v>4.8899999999999999E-2</c:v>
                </c:pt>
                <c:pt idx="5">
                  <c:v>0.104</c:v>
                </c:pt>
                <c:pt idx="6">
                  <c:v>0.23769999999999999</c:v>
                </c:pt>
                <c:pt idx="7">
                  <c:v>-8.9499999999999996E-2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95B-4292-AF43-548E06DB1A7B}"/>
            </c:ext>
          </c:extLst>
        </c:ser>
        <c:ser>
          <c:idx val="3"/>
          <c:order val="3"/>
          <c:tx>
            <c:strRef>
              <c:f>'Tradition LOB'!$B$7</c:f>
              <c:strCache>
                <c:ptCount val="1"/>
                <c:pt idx="0">
                  <c:v> March 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254514919964972E-2"/>
                  <c:y val="-0.1815234699228814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95B-4292-AF43-548E06DB1A7B}"/>
                </c:ext>
              </c:extLst>
            </c:dLbl>
            <c:dLbl>
              <c:idx val="1"/>
              <c:layout>
                <c:manualLayout>
                  <c:x val="3.9408861899737288E-2"/>
                  <c:y val="-0.194489432060230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95B-4292-AF43-548E06DB1A7B}"/>
                </c:ext>
              </c:extLst>
            </c:dLbl>
            <c:dLbl>
              <c:idx val="2"/>
              <c:layout>
                <c:manualLayout>
                  <c:x val="4.2692933724715394E-2"/>
                  <c:y val="1.29659621373486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95B-4292-AF43-548E06DB1A7B}"/>
                </c:ext>
              </c:extLst>
            </c:dLbl>
            <c:dLbl>
              <c:idx val="3"/>
              <c:layout>
                <c:manualLayout>
                  <c:x val="8.2101795624452689E-3"/>
                  <c:y val="-7.3473785444975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95B-4292-AF43-548E06DB1A7B}"/>
                </c:ext>
              </c:extLst>
            </c:dLbl>
            <c:dLbl>
              <c:idx val="6"/>
              <c:layout>
                <c:manualLayout>
                  <c:x val="5.509323554053977E-2"/>
                  <c:y val="-5.21460101972138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95B-4292-AF43-548E06DB1A7B}"/>
                </c:ext>
              </c:extLst>
            </c:dLbl>
            <c:dLbl>
              <c:idx val="7"/>
              <c:layout>
                <c:manualLayout>
                  <c:x val="-3.2840718249781075E-3"/>
                  <c:y val="-9.94057097196731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95B-4292-AF43-548E06DB1A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iri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'Tradition LOB'!$C$3:$J$3</c:f>
              <c:strCache>
                <c:ptCount val="8"/>
                <c:pt idx="0">
                  <c:v>Fire</c:v>
                </c:pt>
                <c:pt idx="1">
                  <c:v>Marine  Cargo</c:v>
                </c:pt>
                <c:pt idx="2">
                  <c:v>Marine  Hull</c:v>
                </c:pt>
                <c:pt idx="3">
                  <c:v>Engineering</c:v>
                </c:pt>
                <c:pt idx="4">
                  <c:v>Aviation </c:v>
                </c:pt>
                <c:pt idx="5">
                  <c:v>Liability</c:v>
                </c:pt>
                <c:pt idx="6">
                  <c:v>P.A.</c:v>
                </c:pt>
                <c:pt idx="7">
                  <c:v>All Other Misc.</c:v>
                </c:pt>
              </c:strCache>
            </c:strRef>
          </c:cat>
          <c:val>
            <c:numRef>
              <c:f>'Tradition LOB'!$C$7:$J$7</c:f>
              <c:numCache>
                <c:formatCode>0.0%</c:formatCode>
                <c:ptCount val="8"/>
                <c:pt idx="0">
                  <c:v>9.5408339114526702E-2</c:v>
                </c:pt>
                <c:pt idx="1">
                  <c:v>1.5669250076457586E-2</c:v>
                </c:pt>
                <c:pt idx="2">
                  <c:v>-0.14653783152452021</c:v>
                </c:pt>
                <c:pt idx="3">
                  <c:v>-5.74785655243579E-2</c:v>
                </c:pt>
                <c:pt idx="4">
                  <c:v>-6.3573078463042415E-2</c:v>
                </c:pt>
                <c:pt idx="5">
                  <c:v>4.0539818038403362E-2</c:v>
                </c:pt>
                <c:pt idx="6">
                  <c:v>0.17155400950916225</c:v>
                </c:pt>
                <c:pt idx="7">
                  <c:v>6.0571740259430344E-3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95B-4292-AF43-548E06DB1A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2463872"/>
        <c:axId val="5248204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'Tradition LOB'!$B$4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iri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'Tradition LOB'!$C$3:$J$3</c15:sqref>
                        </c15:formulaRef>
                      </c:ext>
                    </c:extLst>
                    <c:strCache>
                      <c:ptCount val="8"/>
                      <c:pt idx="0">
                        <c:v>Fire</c:v>
                      </c:pt>
                      <c:pt idx="1">
                        <c:v>Marine  Cargo</c:v>
                      </c:pt>
                      <c:pt idx="2">
                        <c:v>Marine  Hull</c:v>
                      </c:pt>
                      <c:pt idx="3">
                        <c:v>Engineering</c:v>
                      </c:pt>
                      <c:pt idx="4">
                        <c:v>Aviation </c:v>
                      </c:pt>
                      <c:pt idx="5">
                        <c:v>Liability</c:v>
                      </c:pt>
                      <c:pt idx="6">
                        <c:v>P.A.</c:v>
                      </c:pt>
                      <c:pt idx="7">
                        <c:v>All Other Misc.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'Tradition LOB'!$C$4:$J$4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C-C95B-4292-AF43-548E06DB1A7B}"/>
                  </c:ext>
                </c:extLst>
              </c15:ser>
            </c15:filteredBarSeries>
          </c:ext>
        </c:extLst>
      </c:barChart>
      <c:catAx>
        <c:axId val="5246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C00000"/>
                </a:solidFill>
                <a:latin typeface="Calibiri"/>
                <a:ea typeface="+mn-ea"/>
                <a:cs typeface="+mn-cs"/>
              </a:defRPr>
            </a:pPr>
            <a:endParaRPr lang="en-US"/>
          </a:p>
        </c:txPr>
        <c:crossAx val="52482048"/>
        <c:crosses val="autoZero"/>
        <c:auto val="1"/>
        <c:lblAlgn val="ctr"/>
        <c:lblOffset val="100"/>
        <c:noMultiLvlLbl val="0"/>
      </c:catAx>
      <c:valAx>
        <c:axId val="52482048"/>
        <c:scaling>
          <c:orientation val="minMax"/>
          <c:max val="0.4"/>
          <c:min val="-0.1200000000000000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iri"/>
                <a:ea typeface="+mn-ea"/>
                <a:cs typeface="+mn-cs"/>
              </a:defRPr>
            </a:pPr>
            <a:endParaRPr lang="en-US"/>
          </a:p>
        </c:txPr>
        <c:crossAx val="52463872"/>
        <c:crosses val="autoZero"/>
        <c:crossBetween val="between"/>
        <c:majorUnit val="0.1"/>
        <c:min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iri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>
          <a:latin typeface="Calibiri"/>
        </a:defRPr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Calibiri"/>
                <a:ea typeface="+mn-ea"/>
                <a:cs typeface="+mn-cs"/>
              </a:defRPr>
            </a:pPr>
            <a:r>
              <a:rPr lang="en-US"/>
              <a:t>Motor &amp; Health Business -Growth % for 3 years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Calibiri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 Predominant LOB'!$Q$15</c:f>
              <c:strCache>
                <c:ptCount val="1"/>
                <c:pt idx="0">
                  <c:v> March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4.16666666666666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A0-4804-86C3-3458E069A4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Calibiri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Predominant LOB'!$R$14:$T$14</c:f>
              <c:strCache>
                <c:ptCount val="3"/>
                <c:pt idx="0">
                  <c:v>Motor OD</c:v>
                </c:pt>
                <c:pt idx="1">
                  <c:v>Motor TP</c:v>
                </c:pt>
                <c:pt idx="2">
                  <c:v>Health</c:v>
                </c:pt>
              </c:strCache>
            </c:strRef>
          </c:cat>
          <c:val>
            <c:numRef>
              <c:f>' Predominant LOB'!$R$15:$T$15</c:f>
              <c:numCache>
                <c:formatCode>0.0%</c:formatCode>
                <c:ptCount val="3"/>
                <c:pt idx="0" formatCode="0%">
                  <c:v>0.1105</c:v>
                </c:pt>
                <c:pt idx="1">
                  <c:v>0.26350000000000001</c:v>
                </c:pt>
                <c:pt idx="2">
                  <c:v>0.23810000000000001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A0-4804-86C3-3458E069A452}"/>
            </c:ext>
          </c:extLst>
        </c:ser>
        <c:ser>
          <c:idx val="1"/>
          <c:order val="1"/>
          <c:tx>
            <c:strRef>
              <c:f>' Predominant LOB'!$Q$16</c:f>
              <c:strCache>
                <c:ptCount val="1"/>
                <c:pt idx="0">
                  <c:v> March 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Calibiri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Predominant LOB'!$R$14:$T$14</c:f>
              <c:strCache>
                <c:ptCount val="3"/>
                <c:pt idx="0">
                  <c:v>Motor OD</c:v>
                </c:pt>
                <c:pt idx="1">
                  <c:v>Motor TP</c:v>
                </c:pt>
                <c:pt idx="2">
                  <c:v>Health</c:v>
                </c:pt>
              </c:strCache>
            </c:strRef>
          </c:cat>
          <c:val>
            <c:numRef>
              <c:f>' Predominant LOB'!$R$16:$T$16</c:f>
              <c:numCache>
                <c:formatCode>0.00%</c:formatCode>
                <c:ptCount val="3"/>
                <c:pt idx="0" formatCode="0%">
                  <c:v>9.1700000000000004E-2</c:v>
                </c:pt>
                <c:pt idx="1">
                  <c:v>0.1845</c:v>
                </c:pt>
                <c:pt idx="2">
                  <c:v>0.22140000000000001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A0-4804-86C3-3458E069A452}"/>
            </c:ext>
          </c:extLst>
        </c:ser>
        <c:ser>
          <c:idx val="2"/>
          <c:order val="2"/>
          <c:tx>
            <c:strRef>
              <c:f>' Predominant LOB'!$Q$17</c:f>
              <c:strCache>
                <c:ptCount val="1"/>
                <c:pt idx="0">
                  <c:v> March 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777777777777676E-3"/>
                  <c:y val="-8.33333333333333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A0-4804-86C3-3458E069A4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Calibiri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Predominant LOB'!$R$14:$T$14</c:f>
              <c:strCache>
                <c:ptCount val="3"/>
                <c:pt idx="0">
                  <c:v>Motor OD</c:v>
                </c:pt>
                <c:pt idx="1">
                  <c:v>Motor TP</c:v>
                </c:pt>
                <c:pt idx="2">
                  <c:v>Health</c:v>
                </c:pt>
              </c:strCache>
            </c:strRef>
          </c:cat>
          <c:val>
            <c:numRef>
              <c:f>' Predominant LOB'!$R$17:$T$17</c:f>
              <c:numCache>
                <c:formatCode>0.00%</c:formatCode>
                <c:ptCount val="3"/>
                <c:pt idx="0">
                  <c:v>4.2952083491539998E-2</c:v>
                </c:pt>
                <c:pt idx="1">
                  <c:v>0.18794368151316596</c:v>
                </c:pt>
                <c:pt idx="2">
                  <c:v>0.15635578529712565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A0-4804-86C3-3458E069A4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44345232"/>
        <c:axId val="544345560"/>
      </c:barChart>
      <c:catAx>
        <c:axId val="54434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alibiri"/>
                <a:ea typeface="+mn-ea"/>
                <a:cs typeface="+mn-cs"/>
              </a:defRPr>
            </a:pPr>
            <a:endParaRPr lang="en-US"/>
          </a:p>
        </c:txPr>
        <c:crossAx val="544345560"/>
        <c:crosses val="autoZero"/>
        <c:auto val="1"/>
        <c:lblAlgn val="ctr"/>
        <c:lblOffset val="100"/>
        <c:noMultiLvlLbl val="0"/>
      </c:catAx>
      <c:valAx>
        <c:axId val="544345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alibiri"/>
                <a:ea typeface="+mn-ea"/>
                <a:cs typeface="+mn-cs"/>
              </a:defRPr>
            </a:pPr>
            <a:endParaRPr lang="en-US"/>
          </a:p>
        </c:txPr>
        <c:crossAx val="54434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Calibiri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="1" baseline="0">
          <a:solidFill>
            <a:schemeClr val="tx1"/>
          </a:solidFill>
          <a:latin typeface="Calibiri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>
                <a:solidFill>
                  <a:schemeClr val="tx1"/>
                </a:solidFill>
              </a:rPr>
              <a:t>Combined Ratio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4"/>
          <c:order val="4"/>
          <c:tx>
            <c:strRef>
              <c:f>'Combined Ratio'!$C$32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30-4A1D-A5D5-ED01C130C047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30-4A1D-A5D5-ED01C130C0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'Combined Ratio'!$D$28:$J$28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'Combined Ratio'!$D$32:$J$32</c:f>
              <c:numCache>
                <c:formatCode>0%</c:formatCode>
                <c:ptCount val="7"/>
                <c:pt idx="0">
                  <c:v>1.2556688137694376</c:v>
                </c:pt>
                <c:pt idx="1">
                  <c:v>1.1699442839726912</c:v>
                </c:pt>
                <c:pt idx="2">
                  <c:v>1.1156671916868153</c:v>
                </c:pt>
                <c:pt idx="3">
                  <c:v>1.1062863093024751</c:v>
                </c:pt>
                <c:pt idx="4">
                  <c:v>1.1379999999999999</c:v>
                </c:pt>
                <c:pt idx="5">
                  <c:v>1.1758117810875186</c:v>
                </c:pt>
                <c:pt idx="6">
                  <c:v>1.22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35-46BA-9791-D158F27F3D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6900624"/>
        <c:axId val="366902264"/>
      </c:barChart>
      <c:lineChart>
        <c:grouping val="standard"/>
        <c:varyColors val="0"/>
        <c:ser>
          <c:idx val="3"/>
          <c:order val="3"/>
          <c:tx>
            <c:strRef>
              <c:f>'Combined Ratio'!#REF!</c:f>
              <c:strCache>
                <c:ptCount val="1"/>
                <c:pt idx="0">
                  <c:v>#REF!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'Combined Ratio'!$D$28:$J$28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  <c:extLst xmlns:c15="http://schemas.microsoft.com/office/drawing/2012/chart"/>
            </c:numRef>
          </c:cat>
          <c:val>
            <c:numRef>
              <c:f>'Combined Ratio'!#REF!</c:f>
              <c:numCache>
                <c:formatCode>General</c:formatCode>
                <c:ptCount val="1"/>
                <c:pt idx="0">
                  <c:v>1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8535-46BA-9791-D158F27F3D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6900624"/>
        <c:axId val="36690226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'Combined Ratio'!$C$29</c15:sqref>
                        </c15:formulaRef>
                      </c:ext>
                    </c:extLst>
                    <c:strCache>
                      <c:ptCount val="1"/>
                      <c:pt idx="0">
                        <c:v>Private Sector(Multiline)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'Combined Ratio'!$D$28:$J$28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'Combined Ratio'!$D$29:$J$29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1.202</c:v>
                      </c:pt>
                      <c:pt idx="1">
                        <c:v>1.21</c:v>
                      </c:pt>
                      <c:pt idx="2">
                        <c:v>1.07</c:v>
                      </c:pt>
                      <c:pt idx="3">
                        <c:v>1.06</c:v>
                      </c:pt>
                      <c:pt idx="4">
                        <c:v>1.0800401841576546</c:v>
                      </c:pt>
                      <c:pt idx="5" formatCode="0.0%">
                        <c:v>1.1079630971470862</c:v>
                      </c:pt>
                      <c:pt idx="6">
                        <c:v>1.07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8535-46BA-9791-D158F27F3D9E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Ratio'!$C$30</c15:sqref>
                        </c15:formulaRef>
                      </c:ext>
                    </c:extLst>
                    <c:strCache>
                      <c:ptCount val="1"/>
                      <c:pt idx="0">
                        <c:v>Public Sector (Multiline)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Ratio'!$D$28:$J$28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Ratio'!$D$30:$J$30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1.3964000000000001</c:v>
                      </c:pt>
                      <c:pt idx="1">
                        <c:v>1.2243999999999999</c:v>
                      </c:pt>
                      <c:pt idx="2">
                        <c:v>1.17</c:v>
                      </c:pt>
                      <c:pt idx="3">
                        <c:v>1.147</c:v>
                      </c:pt>
                      <c:pt idx="4">
                        <c:v>1.167</c:v>
                      </c:pt>
                      <c:pt idx="5">
                        <c:v>1.2351016285664973</c:v>
                      </c:pt>
                      <c:pt idx="6">
                        <c:v>1.3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8535-46BA-9791-D158F27F3D9E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Ratio'!$C$31</c15:sqref>
                        </c15:formulaRef>
                      </c:ext>
                    </c:extLst>
                    <c:strCache>
                      <c:ptCount val="1"/>
                      <c:pt idx="0">
                        <c:v>Health Insurers</c:v>
                      </c:pt>
                    </c:strCache>
                  </c:strRef>
                </c:tx>
                <c:spPr>
                  <a:ln w="28575" cap="rnd">
                    <a:solidFill>
                      <a:srgbClr val="FF000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Ratio'!$D$28:$J$28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Ratio'!$D$31:$J$31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1.2301</c:v>
                      </c:pt>
                      <c:pt idx="1">
                        <c:v>1.3305</c:v>
                      </c:pt>
                      <c:pt idx="2">
                        <c:v>1.21</c:v>
                      </c:pt>
                      <c:pt idx="3">
                        <c:v>1.2190000000000001</c:v>
                      </c:pt>
                      <c:pt idx="4">
                        <c:v>1.1831502254608499</c:v>
                      </c:pt>
                      <c:pt idx="5">
                        <c:v>1.0429999999999999</c:v>
                      </c:pt>
                      <c:pt idx="6">
                        <c:v>1.0129999999999999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535-46BA-9791-D158F27F3D9E}"/>
                  </c:ext>
                </c:extLst>
              </c15:ser>
            </c15:filteredLineSeries>
          </c:ext>
        </c:extLst>
      </c:lineChart>
      <c:catAx>
        <c:axId val="36690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902264"/>
        <c:crosses val="autoZero"/>
        <c:auto val="1"/>
        <c:lblAlgn val="ctr"/>
        <c:lblOffset val="100"/>
        <c:noMultiLvlLbl val="0"/>
      </c:catAx>
      <c:valAx>
        <c:axId val="366902264"/>
        <c:scaling>
          <c:orientation val="minMax"/>
          <c:max val="1.4"/>
          <c:min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900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Density (USD)</a:t>
            </a:r>
          </a:p>
        </c:rich>
      </c:tx>
      <c:layout>
        <c:manualLayout>
          <c:xMode val="edge"/>
          <c:yMode val="edge"/>
          <c:x val="0.33402053461878101"/>
          <c:y val="5.420647588121269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26189508612618"/>
          <c:y val="8.1553642963284517E-2"/>
          <c:w val="0.88364502055733618"/>
          <c:h val="0.77912675074645943"/>
        </c:manualLayout>
      </c:layout>
      <c:lineChart>
        <c:grouping val="standard"/>
        <c:varyColors val="0"/>
        <c:ser>
          <c:idx val="0"/>
          <c:order val="0"/>
          <c:tx>
            <c:strRef>
              <c:f>'[Chart in Microsoft PowerPoint]Penetration'!$C$6</c:f>
              <c:strCache>
                <c:ptCount val="1"/>
                <c:pt idx="0">
                  <c:v>Density (USD)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'[Chart in Microsoft PowerPoint]Penetration'!$B$7:$B$22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'[Chart in Microsoft PowerPoint]Penetration'!$C$7:$C$22</c:f>
              <c:numCache>
                <c:formatCode>General</c:formatCode>
                <c:ptCount val="16"/>
                <c:pt idx="0">
                  <c:v>2.4</c:v>
                </c:pt>
                <c:pt idx="1">
                  <c:v>3</c:v>
                </c:pt>
                <c:pt idx="2">
                  <c:v>3.5</c:v>
                </c:pt>
                <c:pt idx="3">
                  <c:v>4</c:v>
                </c:pt>
                <c:pt idx="4">
                  <c:v>4.4000000000000004</c:v>
                </c:pt>
                <c:pt idx="5">
                  <c:v>5.2</c:v>
                </c:pt>
                <c:pt idx="6">
                  <c:v>6.2</c:v>
                </c:pt>
                <c:pt idx="7">
                  <c:v>6.2</c:v>
                </c:pt>
                <c:pt idx="8">
                  <c:v>6.7</c:v>
                </c:pt>
                <c:pt idx="9">
                  <c:v>8.6999999999999993</c:v>
                </c:pt>
                <c:pt idx="10">
                  <c:v>10</c:v>
                </c:pt>
                <c:pt idx="11">
                  <c:v>10.5</c:v>
                </c:pt>
                <c:pt idx="12">
                  <c:v>11</c:v>
                </c:pt>
                <c:pt idx="13">
                  <c:v>11</c:v>
                </c:pt>
                <c:pt idx="14">
                  <c:v>11.5</c:v>
                </c:pt>
                <c:pt idx="15">
                  <c:v>13.2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BA-43A3-B4EE-FC5AE300D2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7089744"/>
        <c:axId val="557086792"/>
      </c:lineChart>
      <c:catAx>
        <c:axId val="557089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7836939193336081"/>
              <c:y val="0.952271197986592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086792"/>
        <c:crosses val="autoZero"/>
        <c:auto val="1"/>
        <c:lblAlgn val="ctr"/>
        <c:lblOffset val="100"/>
        <c:noMultiLvlLbl val="0"/>
      </c:catAx>
      <c:valAx>
        <c:axId val="557086792"/>
        <c:scaling>
          <c:orientation val="minMax"/>
          <c:max val="3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 US $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089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Calibiri"/>
                <a:ea typeface="+mn-ea"/>
                <a:cs typeface="+mn-cs"/>
              </a:defRPr>
            </a:pPr>
            <a:r>
              <a:rPr lang="en-US" sz="1800" b="1" i="0" baseline="0" dirty="0">
                <a:solidFill>
                  <a:schemeClr val="tx1"/>
                </a:solidFill>
                <a:effectLst/>
              </a:rPr>
              <a:t>Gross Direct Premium Income-Indian Business</a:t>
            </a:r>
            <a:endParaRPr lang="en-US" b="1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Calibiri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9201607384265422E-2"/>
          <c:y val="0.13337772640910647"/>
          <c:w val="0.7999467160744711"/>
          <c:h val="0.610663563973202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'Premium (2)'!$B$12</c:f>
              <c:strCache>
                <c:ptCount val="1"/>
                <c:pt idx="0">
                  <c:v>GDPI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7.5526090897153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81-436F-979F-268732D99B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iri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'Premium (2)'!$C$11:$I$11</c:f>
              <c:strCache>
                <c:ptCount val="7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</c:strCache>
            </c:strRef>
          </c:cat>
          <c:val>
            <c:numRef>
              <c:f>'Premium (2)'!$C$12:$I$12</c:f>
              <c:numCache>
                <c:formatCode>_(* #,##0_);_(* \(#,##0\);_(* "-"??_);_(@_)</c:formatCode>
                <c:ptCount val="7"/>
                <c:pt idx="0">
                  <c:v>48213.1</c:v>
                </c:pt>
                <c:pt idx="1">
                  <c:v>598230</c:v>
                </c:pt>
                <c:pt idx="2">
                  <c:v>71203.399999999994</c:v>
                </c:pt>
                <c:pt idx="3">
                  <c:v>77542.600000000006</c:v>
                </c:pt>
                <c:pt idx="4">
                  <c:v>84685.7</c:v>
                </c:pt>
                <c:pt idx="5">
                  <c:v>96379.4</c:v>
                </c:pt>
                <c:pt idx="6">
                  <c:v>128128.4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81-436F-979F-268732D99B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771508384"/>
        <c:axId val="771506416"/>
      </c:barChart>
      <c:lineChart>
        <c:grouping val="standard"/>
        <c:varyColors val="0"/>
        <c:ser>
          <c:idx val="1"/>
          <c:order val="1"/>
          <c:tx>
            <c:strRef>
              <c:f>'Premium (2)'!$B$13</c:f>
              <c:strCache>
                <c:ptCount val="1"/>
                <c:pt idx="0">
                  <c:v>Growth 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2.0493164217593254E-2"/>
                  <c:y val="4.0824913998461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81-436F-979F-268732D99B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iri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'Premium (2)'!$C$11:$I$11</c:f>
              <c:strCache>
                <c:ptCount val="7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</c:strCache>
            </c:strRef>
          </c:cat>
          <c:val>
            <c:numRef>
              <c:f>'Premium (2)'!$C$13:$I$13</c:f>
              <c:numCache>
                <c:formatCode>0.00%</c:formatCode>
                <c:ptCount val="7"/>
                <c:pt idx="0">
                  <c:v>0.22900000000000001</c:v>
                </c:pt>
                <c:pt idx="1">
                  <c:v>0.24099999999999999</c:v>
                </c:pt>
                <c:pt idx="2">
                  <c:v>0.19</c:v>
                </c:pt>
                <c:pt idx="3">
                  <c:v>8.8999999999999996E-2</c:v>
                </c:pt>
                <c:pt idx="4">
                  <c:v>9.1999999999999998E-2</c:v>
                </c:pt>
                <c:pt idx="5">
                  <c:v>0.13800000000000001</c:v>
                </c:pt>
                <c:pt idx="6">
                  <c:v>0.32900000000000001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281-436F-979F-268732D99B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09337424"/>
        <c:axId val="609344640"/>
      </c:lineChart>
      <c:catAx>
        <c:axId val="7715083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iri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8279924563414062"/>
              <c:y val="0.808688100293602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iri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iri"/>
                <a:ea typeface="+mn-ea"/>
                <a:cs typeface="+mn-cs"/>
              </a:defRPr>
            </a:pPr>
            <a:endParaRPr lang="en-US"/>
          </a:p>
        </c:txPr>
        <c:crossAx val="771506416"/>
        <c:crosses val="autoZero"/>
        <c:auto val="1"/>
        <c:lblAlgn val="ctr"/>
        <c:lblOffset val="100"/>
        <c:noMultiLvlLbl val="0"/>
      </c:catAx>
      <c:valAx>
        <c:axId val="771506416"/>
        <c:scaling>
          <c:orientation val="minMax"/>
          <c:max val="14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iri"/>
                    <a:ea typeface="+mn-ea"/>
                    <a:cs typeface="+mn-cs"/>
                  </a:defRPr>
                </a:pPr>
                <a:r>
                  <a:rPr lang="en-US"/>
                  <a:t>Rs in Crores</a:t>
                </a:r>
              </a:p>
            </c:rich>
          </c:tx>
          <c:layout>
            <c:manualLayout>
              <c:xMode val="edge"/>
              <c:yMode val="edge"/>
              <c:x val="6.6755932489576935E-3"/>
              <c:y val="0.304779090113735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iri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iri"/>
                <a:ea typeface="+mn-ea"/>
                <a:cs typeface="+mn-cs"/>
              </a:defRPr>
            </a:pPr>
            <a:endParaRPr lang="en-US"/>
          </a:p>
        </c:txPr>
        <c:crossAx val="771508384"/>
        <c:crosses val="autoZero"/>
        <c:crossBetween val="between"/>
      </c:valAx>
      <c:valAx>
        <c:axId val="60934464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iri"/>
                    <a:ea typeface="+mn-ea"/>
                    <a:cs typeface="+mn-cs"/>
                  </a:defRPr>
                </a:pPr>
                <a:r>
                  <a:rPr lang="en-US"/>
                  <a:t>Growth %</a:t>
                </a:r>
              </a:p>
            </c:rich>
          </c:tx>
          <c:layout>
            <c:manualLayout>
              <c:xMode val="edge"/>
              <c:yMode val="edge"/>
              <c:x val="0.9610737738624765"/>
              <c:y val="0.389648087634053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iri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iri"/>
                <a:ea typeface="+mn-ea"/>
                <a:cs typeface="+mn-cs"/>
              </a:defRPr>
            </a:pPr>
            <a:endParaRPr lang="en-US"/>
          </a:p>
        </c:txPr>
        <c:crossAx val="609337424"/>
        <c:crosses val="max"/>
        <c:crossBetween val="between"/>
      </c:valAx>
      <c:catAx>
        <c:axId val="6093374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93446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423598035713649"/>
          <c:y val="0.87428749918116722"/>
          <c:w val="0.17152803928572702"/>
          <c:h val="4.50758444510071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iri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>
          <a:latin typeface="Calibiri"/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9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90" b="1" baseline="0"/>
              <a:t>No of Offices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9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1752822415382727E-2"/>
          <c:y val="0.10662641943366395"/>
          <c:w val="0.92422983728847985"/>
          <c:h val="0.760921702380992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'No of Offices'!$B$15</c:f>
              <c:strCache>
                <c:ptCount val="1"/>
                <c:pt idx="0">
                  <c:v>2010-11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'No of Offices'!$C$14:$G$14</c:f>
              <c:strCache>
                <c:ptCount val="5"/>
                <c:pt idx="0">
                  <c:v>Private  Sector ( Multiline)</c:v>
                </c:pt>
                <c:pt idx="1">
                  <c:v>Health</c:v>
                </c:pt>
                <c:pt idx="2">
                  <c:v>Public Sector Multiline)</c:v>
                </c:pt>
                <c:pt idx="3">
                  <c:v>Agriculture and ECGC</c:v>
                </c:pt>
                <c:pt idx="4">
                  <c:v>General Insurers</c:v>
                </c:pt>
              </c:strCache>
            </c:strRef>
          </c:cat>
          <c:val>
            <c:numRef>
              <c:f>'No of Offices'!$C$15:$G$15</c:f>
              <c:numCache>
                <c:formatCode>General</c:formatCode>
                <c:ptCount val="5"/>
                <c:pt idx="0">
                  <c:v>1427</c:v>
                </c:pt>
                <c:pt idx="1">
                  <c:v>261</c:v>
                </c:pt>
                <c:pt idx="2">
                  <c:v>4837</c:v>
                </c:pt>
                <c:pt idx="3">
                  <c:v>69</c:v>
                </c:pt>
                <c:pt idx="4">
                  <c:v>6264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E0-4A82-93CC-731CE30E3FF2}"/>
            </c:ext>
          </c:extLst>
        </c:ser>
        <c:ser>
          <c:idx val="1"/>
          <c:order val="1"/>
          <c:tx>
            <c:strRef>
              <c:f>'No of Offices'!$B$16</c:f>
              <c:strCache>
                <c:ptCount val="1"/>
                <c:pt idx="0">
                  <c:v>2011-12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'No of Offices'!$C$14:$G$14</c:f>
              <c:strCache>
                <c:ptCount val="5"/>
                <c:pt idx="0">
                  <c:v>Private  Sector ( Multiline)</c:v>
                </c:pt>
                <c:pt idx="1">
                  <c:v>Health</c:v>
                </c:pt>
                <c:pt idx="2">
                  <c:v>Public Sector Multiline)</c:v>
                </c:pt>
                <c:pt idx="3">
                  <c:v>Agriculture and ECGC</c:v>
                </c:pt>
                <c:pt idx="4">
                  <c:v>General Insurers</c:v>
                </c:pt>
              </c:strCache>
            </c:strRef>
          </c:cat>
          <c:val>
            <c:numRef>
              <c:f>'No of Offices'!$C$16:$G$16</c:f>
              <c:numCache>
                <c:formatCode>General</c:formatCode>
                <c:ptCount val="5"/>
                <c:pt idx="0">
                  <c:v>1388</c:v>
                </c:pt>
                <c:pt idx="1">
                  <c:v>293</c:v>
                </c:pt>
                <c:pt idx="2">
                  <c:v>5281</c:v>
                </c:pt>
                <c:pt idx="3">
                  <c:v>73</c:v>
                </c:pt>
                <c:pt idx="4">
                  <c:v>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E0-4A82-93CC-731CE30E3FF2}"/>
            </c:ext>
          </c:extLst>
        </c:ser>
        <c:ser>
          <c:idx val="2"/>
          <c:order val="2"/>
          <c:tx>
            <c:strRef>
              <c:f>'No of Offices'!$B$17</c:f>
              <c:strCache>
                <c:ptCount val="1"/>
                <c:pt idx="0">
                  <c:v>2012-13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'No of Offices'!$C$14:$G$14</c:f>
              <c:strCache>
                <c:ptCount val="5"/>
                <c:pt idx="0">
                  <c:v>Private  Sector ( Multiline)</c:v>
                </c:pt>
                <c:pt idx="1">
                  <c:v>Health</c:v>
                </c:pt>
                <c:pt idx="2">
                  <c:v>Public Sector Multiline)</c:v>
                </c:pt>
                <c:pt idx="3">
                  <c:v>Agriculture and ECGC</c:v>
                </c:pt>
                <c:pt idx="4">
                  <c:v>General Insurers</c:v>
                </c:pt>
              </c:strCache>
            </c:strRef>
          </c:cat>
          <c:val>
            <c:numRef>
              <c:f>'No of Offices'!$C$17:$G$17</c:f>
              <c:numCache>
                <c:formatCode>General</c:formatCode>
                <c:ptCount val="5"/>
                <c:pt idx="0">
                  <c:v>1439</c:v>
                </c:pt>
                <c:pt idx="1">
                  <c:v>361</c:v>
                </c:pt>
                <c:pt idx="2">
                  <c:v>6149</c:v>
                </c:pt>
                <c:pt idx="3">
                  <c:v>82</c:v>
                </c:pt>
                <c:pt idx="4">
                  <c:v>7588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E0-4A82-93CC-731CE30E3FF2}"/>
            </c:ext>
          </c:extLst>
        </c:ser>
        <c:ser>
          <c:idx val="3"/>
          <c:order val="3"/>
          <c:tx>
            <c:strRef>
              <c:f>'No of Offices'!$B$18</c:f>
              <c:strCache>
                <c:ptCount val="1"/>
                <c:pt idx="0">
                  <c:v>2013-14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'No of Offices'!$C$14:$G$14</c:f>
              <c:strCache>
                <c:ptCount val="5"/>
                <c:pt idx="0">
                  <c:v>Private  Sector ( Multiline)</c:v>
                </c:pt>
                <c:pt idx="1">
                  <c:v>Health</c:v>
                </c:pt>
                <c:pt idx="2">
                  <c:v>Public Sector Multiline)</c:v>
                </c:pt>
                <c:pt idx="3">
                  <c:v>Agriculture and ECGC</c:v>
                </c:pt>
                <c:pt idx="4">
                  <c:v>General Insurers</c:v>
                </c:pt>
              </c:strCache>
            </c:strRef>
          </c:cat>
          <c:val>
            <c:numRef>
              <c:f>'No of Offices'!$C$18:$G$18</c:f>
              <c:numCache>
                <c:formatCode>General</c:formatCode>
                <c:ptCount val="5"/>
                <c:pt idx="0">
                  <c:v>1586</c:v>
                </c:pt>
                <c:pt idx="1">
                  <c:v>395</c:v>
                </c:pt>
                <c:pt idx="2">
                  <c:v>7786</c:v>
                </c:pt>
                <c:pt idx="3">
                  <c:v>83</c:v>
                </c:pt>
                <c:pt idx="4">
                  <c:v>9372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E0-4A82-93CC-731CE30E3FF2}"/>
            </c:ext>
          </c:extLst>
        </c:ser>
        <c:ser>
          <c:idx val="4"/>
          <c:order val="4"/>
          <c:tx>
            <c:strRef>
              <c:f>'No of Offices'!$B$19</c:f>
              <c:strCache>
                <c:ptCount val="1"/>
                <c:pt idx="0">
                  <c:v>2014-15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'No of Offices'!$C$14:$G$14</c:f>
              <c:strCache>
                <c:ptCount val="5"/>
                <c:pt idx="0">
                  <c:v>Private  Sector ( Multiline)</c:v>
                </c:pt>
                <c:pt idx="1">
                  <c:v>Health</c:v>
                </c:pt>
                <c:pt idx="2">
                  <c:v>Public Sector Multiline)</c:v>
                </c:pt>
                <c:pt idx="3">
                  <c:v>Agriculture and ECGC</c:v>
                </c:pt>
                <c:pt idx="4">
                  <c:v>General Insurers</c:v>
                </c:pt>
              </c:strCache>
            </c:strRef>
          </c:cat>
          <c:val>
            <c:numRef>
              <c:f>'No of Offices'!$C$19:$G$19</c:f>
              <c:numCache>
                <c:formatCode>General</c:formatCode>
                <c:ptCount val="5"/>
                <c:pt idx="0">
                  <c:v>1719</c:v>
                </c:pt>
                <c:pt idx="1">
                  <c:v>458</c:v>
                </c:pt>
                <c:pt idx="2">
                  <c:v>8120</c:v>
                </c:pt>
                <c:pt idx="3">
                  <c:v>84</c:v>
                </c:pt>
                <c:pt idx="4">
                  <c:v>9839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E0-4A82-93CC-731CE30E3FF2}"/>
            </c:ext>
          </c:extLst>
        </c:ser>
        <c:ser>
          <c:idx val="5"/>
          <c:order val="5"/>
          <c:tx>
            <c:strRef>
              <c:f>'No of Offices'!$B$20</c:f>
              <c:strCache>
                <c:ptCount val="1"/>
                <c:pt idx="0">
                  <c:v>2015-16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'No of Offices'!$C$14:$G$14</c:f>
              <c:strCache>
                <c:ptCount val="5"/>
                <c:pt idx="0">
                  <c:v>Private  Sector ( Multiline)</c:v>
                </c:pt>
                <c:pt idx="1">
                  <c:v>Health</c:v>
                </c:pt>
                <c:pt idx="2">
                  <c:v>Public Sector Multiline)</c:v>
                </c:pt>
                <c:pt idx="3">
                  <c:v>Agriculture and ECGC</c:v>
                </c:pt>
                <c:pt idx="4">
                  <c:v>General Insurers</c:v>
                </c:pt>
              </c:strCache>
            </c:strRef>
          </c:cat>
          <c:val>
            <c:numRef>
              <c:f>'No of Offices'!$C$20:$G$20</c:f>
              <c:numCache>
                <c:formatCode>General</c:formatCode>
                <c:ptCount val="5"/>
                <c:pt idx="0">
                  <c:v>1847</c:v>
                </c:pt>
                <c:pt idx="1">
                  <c:v>520</c:v>
                </c:pt>
                <c:pt idx="2">
                  <c:v>8260</c:v>
                </c:pt>
                <c:pt idx="3">
                  <c:v>83</c:v>
                </c:pt>
                <c:pt idx="4">
                  <c:v>10107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DE0-4A82-93CC-731CE30E3FF2}"/>
            </c:ext>
          </c:extLst>
        </c:ser>
        <c:ser>
          <c:idx val="6"/>
          <c:order val="6"/>
          <c:tx>
            <c:strRef>
              <c:f>'No of Offices'!$B$21</c:f>
              <c:strCache>
                <c:ptCount val="1"/>
                <c:pt idx="0">
                  <c:v>2016-17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'No of Offices'!$C$14:$G$14</c:f>
              <c:strCache>
                <c:ptCount val="5"/>
                <c:pt idx="0">
                  <c:v>Private  Sector ( Multiline)</c:v>
                </c:pt>
                <c:pt idx="1">
                  <c:v>Health</c:v>
                </c:pt>
                <c:pt idx="2">
                  <c:v>Public Sector Multiline)</c:v>
                </c:pt>
                <c:pt idx="3">
                  <c:v>Agriculture and ECGC</c:v>
                </c:pt>
                <c:pt idx="4">
                  <c:v>General Insurers</c:v>
                </c:pt>
              </c:strCache>
            </c:strRef>
          </c:cat>
          <c:val>
            <c:numRef>
              <c:f>'No of Offices'!$C$21:$G$21</c:f>
              <c:numCache>
                <c:formatCode>General</c:formatCode>
                <c:ptCount val="5"/>
                <c:pt idx="0">
                  <c:v>1926</c:v>
                </c:pt>
                <c:pt idx="1">
                  <c:v>593</c:v>
                </c:pt>
                <c:pt idx="2">
                  <c:v>8459</c:v>
                </c:pt>
                <c:pt idx="3">
                  <c:v>83</c:v>
                </c:pt>
                <c:pt idx="4">
                  <c:v>10385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DE0-4A82-93CC-731CE30E3F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813248"/>
        <c:axId val="187823232"/>
      </c:barChart>
      <c:catAx>
        <c:axId val="18781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823232"/>
        <c:crosses val="autoZero"/>
        <c:auto val="1"/>
        <c:lblAlgn val="ctr"/>
        <c:lblOffset val="100"/>
        <c:noMultiLvlLbl val="0"/>
      </c:catAx>
      <c:valAx>
        <c:axId val="187823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813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965850853442765"/>
          <c:y val="0.96455115937132874"/>
          <c:w val="0.72011811785046809"/>
          <c:h val="3.54488406286712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 of Employees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Employees!$B$16</c:f>
              <c:strCache>
                <c:ptCount val="1"/>
                <c:pt idx="0">
                  <c:v>2010-11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Employees!$C$15:$G$15</c:f>
              <c:strCache>
                <c:ptCount val="5"/>
                <c:pt idx="0">
                  <c:v>Private  Sector Multiline</c:v>
                </c:pt>
                <c:pt idx="1">
                  <c:v>Health insurers</c:v>
                </c:pt>
                <c:pt idx="2">
                  <c:v>Public Sector Multiline)</c:v>
                </c:pt>
                <c:pt idx="3">
                  <c:v>Agriculture and ECGC</c:v>
                </c:pt>
                <c:pt idx="4">
                  <c:v>General Insurers</c:v>
                </c:pt>
              </c:strCache>
            </c:strRef>
          </c:cat>
          <c:val>
            <c:numRef>
              <c:f>Employees!$C$16:$G$16</c:f>
              <c:numCache>
                <c:formatCode>General</c:formatCode>
                <c:ptCount val="5"/>
                <c:pt idx="0">
                  <c:v>19636</c:v>
                </c:pt>
                <c:pt idx="1">
                  <c:v>6218</c:v>
                </c:pt>
                <c:pt idx="2">
                  <c:v>66727</c:v>
                </c:pt>
                <c:pt idx="3">
                  <c:v>766</c:v>
                </c:pt>
                <c:pt idx="4">
                  <c:v>86363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2C-4962-BDB2-4C692BAFD6DF}"/>
            </c:ext>
          </c:extLst>
        </c:ser>
        <c:ser>
          <c:idx val="1"/>
          <c:order val="1"/>
          <c:tx>
            <c:strRef>
              <c:f>Employees!$B$17</c:f>
              <c:strCache>
                <c:ptCount val="1"/>
                <c:pt idx="0">
                  <c:v>2011-12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Employees!$C$15:$G$15</c:f>
              <c:strCache>
                <c:ptCount val="5"/>
                <c:pt idx="0">
                  <c:v>Private  Sector Multiline</c:v>
                </c:pt>
                <c:pt idx="1">
                  <c:v>Health insurers</c:v>
                </c:pt>
                <c:pt idx="2">
                  <c:v>Public Sector Multiline)</c:v>
                </c:pt>
                <c:pt idx="3">
                  <c:v>Agriculture and ECGC</c:v>
                </c:pt>
                <c:pt idx="4">
                  <c:v>General Insurers</c:v>
                </c:pt>
              </c:strCache>
            </c:strRef>
          </c:cat>
          <c:val>
            <c:numRef>
              <c:f>Employees!$C$17:$G$17</c:f>
              <c:numCache>
                <c:formatCode>General</c:formatCode>
                <c:ptCount val="5"/>
                <c:pt idx="0">
                  <c:v>20905</c:v>
                </c:pt>
                <c:pt idx="1">
                  <c:v>7286</c:v>
                </c:pt>
                <c:pt idx="2">
                  <c:v>66761</c:v>
                </c:pt>
                <c:pt idx="3">
                  <c:v>774</c:v>
                </c:pt>
                <c:pt idx="4">
                  <c:v>87666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2C-4962-BDB2-4C692BAFD6DF}"/>
            </c:ext>
          </c:extLst>
        </c:ser>
        <c:ser>
          <c:idx val="2"/>
          <c:order val="2"/>
          <c:tx>
            <c:strRef>
              <c:f>Employees!$B$18</c:f>
              <c:strCache>
                <c:ptCount val="1"/>
                <c:pt idx="0">
                  <c:v>2012-13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Employees!$C$15:$G$15</c:f>
              <c:strCache>
                <c:ptCount val="5"/>
                <c:pt idx="0">
                  <c:v>Private  Sector Multiline</c:v>
                </c:pt>
                <c:pt idx="1">
                  <c:v>Health insurers</c:v>
                </c:pt>
                <c:pt idx="2">
                  <c:v>Public Sector Multiline)</c:v>
                </c:pt>
                <c:pt idx="3">
                  <c:v>Agriculture and ECGC</c:v>
                </c:pt>
                <c:pt idx="4">
                  <c:v>General Insurers</c:v>
                </c:pt>
              </c:strCache>
            </c:strRef>
          </c:cat>
          <c:val>
            <c:numRef>
              <c:f>Employees!$C$18:$G$18</c:f>
              <c:numCache>
                <c:formatCode>General</c:formatCode>
                <c:ptCount val="5"/>
                <c:pt idx="0">
                  <c:v>23688</c:v>
                </c:pt>
                <c:pt idx="1">
                  <c:v>8915</c:v>
                </c:pt>
                <c:pt idx="2">
                  <c:v>65710</c:v>
                </c:pt>
                <c:pt idx="3">
                  <c:v>830</c:v>
                </c:pt>
                <c:pt idx="4">
                  <c:v>89398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2C-4962-BDB2-4C692BAFD6DF}"/>
            </c:ext>
          </c:extLst>
        </c:ser>
        <c:ser>
          <c:idx val="3"/>
          <c:order val="3"/>
          <c:tx>
            <c:strRef>
              <c:f>Employees!$B$19</c:f>
              <c:strCache>
                <c:ptCount val="1"/>
                <c:pt idx="0">
                  <c:v>2013-14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Employees!$C$15:$G$15</c:f>
              <c:strCache>
                <c:ptCount val="5"/>
                <c:pt idx="0">
                  <c:v>Private  Sector Multiline</c:v>
                </c:pt>
                <c:pt idx="1">
                  <c:v>Health insurers</c:v>
                </c:pt>
                <c:pt idx="2">
                  <c:v>Public Sector Multiline)</c:v>
                </c:pt>
                <c:pt idx="3">
                  <c:v>Agriculture and ECGC</c:v>
                </c:pt>
                <c:pt idx="4">
                  <c:v>General Insurers</c:v>
                </c:pt>
              </c:strCache>
            </c:strRef>
          </c:cat>
          <c:val>
            <c:numRef>
              <c:f>Employees!$C$19:$G$19</c:f>
              <c:numCache>
                <c:formatCode>General</c:formatCode>
                <c:ptCount val="5"/>
                <c:pt idx="0">
                  <c:v>27043</c:v>
                </c:pt>
                <c:pt idx="1">
                  <c:v>11136</c:v>
                </c:pt>
                <c:pt idx="2">
                  <c:v>65909</c:v>
                </c:pt>
                <c:pt idx="3">
                  <c:v>877</c:v>
                </c:pt>
                <c:pt idx="4">
                  <c:v>92952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2C-4962-BDB2-4C692BAFD6DF}"/>
            </c:ext>
          </c:extLst>
        </c:ser>
        <c:ser>
          <c:idx val="4"/>
          <c:order val="4"/>
          <c:tx>
            <c:strRef>
              <c:f>Employees!$B$20</c:f>
              <c:strCache>
                <c:ptCount val="1"/>
                <c:pt idx="0">
                  <c:v>2014-15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Employees!$C$15:$G$15</c:f>
              <c:strCache>
                <c:ptCount val="5"/>
                <c:pt idx="0">
                  <c:v>Private  Sector Multiline</c:v>
                </c:pt>
                <c:pt idx="1">
                  <c:v>Health insurers</c:v>
                </c:pt>
                <c:pt idx="2">
                  <c:v>Public Sector Multiline)</c:v>
                </c:pt>
                <c:pt idx="3">
                  <c:v>Agriculture and ECGC</c:v>
                </c:pt>
                <c:pt idx="4">
                  <c:v>General Insurers</c:v>
                </c:pt>
              </c:strCache>
            </c:strRef>
          </c:cat>
          <c:val>
            <c:numRef>
              <c:f>Employees!$C$20:$G$20</c:f>
              <c:numCache>
                <c:formatCode>General</c:formatCode>
                <c:ptCount val="5"/>
                <c:pt idx="0">
                  <c:v>29692</c:v>
                </c:pt>
                <c:pt idx="1">
                  <c:v>12625</c:v>
                </c:pt>
                <c:pt idx="2">
                  <c:v>63587</c:v>
                </c:pt>
                <c:pt idx="3">
                  <c:v>872</c:v>
                </c:pt>
                <c:pt idx="4">
                  <c:v>93279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2C-4962-BDB2-4C692BAFD6DF}"/>
            </c:ext>
          </c:extLst>
        </c:ser>
        <c:ser>
          <c:idx val="5"/>
          <c:order val="5"/>
          <c:tx>
            <c:strRef>
              <c:f>Employees!$B$21</c:f>
              <c:strCache>
                <c:ptCount val="1"/>
                <c:pt idx="0">
                  <c:v>2015-16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Employees!$C$15:$G$15</c:f>
              <c:strCache>
                <c:ptCount val="5"/>
                <c:pt idx="0">
                  <c:v>Private  Sector Multiline</c:v>
                </c:pt>
                <c:pt idx="1">
                  <c:v>Health insurers</c:v>
                </c:pt>
                <c:pt idx="2">
                  <c:v>Public Sector Multiline)</c:v>
                </c:pt>
                <c:pt idx="3">
                  <c:v>Agriculture and ECGC</c:v>
                </c:pt>
                <c:pt idx="4">
                  <c:v>General Insurers</c:v>
                </c:pt>
              </c:strCache>
            </c:strRef>
          </c:cat>
          <c:val>
            <c:numRef>
              <c:f>Employees!$C$21:$G$21</c:f>
              <c:numCache>
                <c:formatCode>General</c:formatCode>
                <c:ptCount val="5"/>
                <c:pt idx="0">
                  <c:v>32350</c:v>
                </c:pt>
                <c:pt idx="1">
                  <c:v>14755</c:v>
                </c:pt>
                <c:pt idx="2">
                  <c:v>64544</c:v>
                </c:pt>
                <c:pt idx="3">
                  <c:v>887</c:v>
                </c:pt>
                <c:pt idx="4">
                  <c:v>96894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2C-4962-BDB2-4C692BAFD6DF}"/>
            </c:ext>
          </c:extLst>
        </c:ser>
        <c:ser>
          <c:idx val="6"/>
          <c:order val="6"/>
          <c:tx>
            <c:strRef>
              <c:f>Employees!$B$22</c:f>
              <c:strCache>
                <c:ptCount val="1"/>
                <c:pt idx="0">
                  <c:v>2016-17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Employees!$C$15:$G$15</c:f>
              <c:strCache>
                <c:ptCount val="5"/>
                <c:pt idx="0">
                  <c:v>Private  Sector Multiline</c:v>
                </c:pt>
                <c:pt idx="1">
                  <c:v>Health insurers</c:v>
                </c:pt>
                <c:pt idx="2">
                  <c:v>Public Sector Multiline)</c:v>
                </c:pt>
                <c:pt idx="3">
                  <c:v>Agriculture and ECGC</c:v>
                </c:pt>
                <c:pt idx="4">
                  <c:v>General Insurers</c:v>
                </c:pt>
              </c:strCache>
            </c:strRef>
          </c:cat>
          <c:val>
            <c:numRef>
              <c:f>Employees!$C$22:$G$22</c:f>
              <c:numCache>
                <c:formatCode>General</c:formatCode>
                <c:ptCount val="5"/>
                <c:pt idx="0">
                  <c:v>34277</c:v>
                </c:pt>
                <c:pt idx="1">
                  <c:v>19947</c:v>
                </c:pt>
                <c:pt idx="2">
                  <c:v>61547</c:v>
                </c:pt>
                <c:pt idx="3">
                  <c:v>886</c:v>
                </c:pt>
                <c:pt idx="4">
                  <c:v>95824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32C-4962-BDB2-4C692BAFD6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917440"/>
        <c:axId val="187918976"/>
      </c:barChart>
      <c:catAx>
        <c:axId val="18791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918976"/>
        <c:crosses val="autoZero"/>
        <c:auto val="1"/>
        <c:lblAlgn val="ctr"/>
        <c:lblOffset val="100"/>
        <c:noMultiLvlLbl val="0"/>
      </c:catAx>
      <c:valAx>
        <c:axId val="18791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91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474961077944921E-2"/>
          <c:y val="0.17171296296296298"/>
          <c:w val="0.92340931067827048"/>
          <c:h val="0.50897125163182355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Sheet5!$B$3:$B$20</c:f>
              <c:strCache>
                <c:ptCount val="18"/>
                <c:pt idx="0">
                  <c:v>New India</c:v>
                </c:pt>
                <c:pt idx="1">
                  <c:v>United India</c:v>
                </c:pt>
                <c:pt idx="2">
                  <c:v>National </c:v>
                </c:pt>
                <c:pt idx="3">
                  <c:v>ICICI-lombard</c:v>
                </c:pt>
                <c:pt idx="4">
                  <c:v>Oriental</c:v>
                </c:pt>
                <c:pt idx="5">
                  <c:v>Bajaj Allianz</c:v>
                </c:pt>
                <c:pt idx="6">
                  <c:v>IFFCO-Tokio</c:v>
                </c:pt>
                <c:pt idx="7">
                  <c:v>Tata-AIG</c:v>
                </c:pt>
                <c:pt idx="8">
                  <c:v>Reliance General</c:v>
                </c:pt>
                <c:pt idx="9">
                  <c:v>HDFC ERGO</c:v>
                </c:pt>
                <c:pt idx="10">
                  <c:v>Cholamandalam MS</c:v>
                </c:pt>
                <c:pt idx="11">
                  <c:v>Royal Sundaram</c:v>
                </c:pt>
                <c:pt idx="12">
                  <c:v>SBI General</c:v>
                </c:pt>
                <c:pt idx="13">
                  <c:v>Star Health </c:v>
                </c:pt>
                <c:pt idx="14">
                  <c:v>Future Generali </c:v>
                </c:pt>
                <c:pt idx="15">
                  <c:v>Shriram General </c:v>
                </c:pt>
                <c:pt idx="16">
                  <c:v>Bharti AXA </c:v>
                </c:pt>
                <c:pt idx="17">
                  <c:v>Others(13 )</c:v>
                </c:pt>
              </c:strCache>
            </c:strRef>
          </c:cat>
          <c:val>
            <c:numRef>
              <c:f>Sheet5!$C$3:$C$20</c:f>
              <c:numCache>
                <c:formatCode>0.00%</c:formatCode>
                <c:ptCount val="18"/>
                <c:pt idx="0">
                  <c:v>0.17058252960231327</c:v>
                </c:pt>
                <c:pt idx="1">
                  <c:v>0.13191413041488992</c:v>
                </c:pt>
                <c:pt idx="2">
                  <c:v>0.12218041397485403</c:v>
                </c:pt>
                <c:pt idx="3">
                  <c:v>0.10543035449570834</c:v>
                </c:pt>
                <c:pt idx="4">
                  <c:v>9.1792609944913145E-2</c:v>
                </c:pt>
                <c:pt idx="5">
                  <c:v>5.5506304789443843E-2</c:v>
                </c:pt>
                <c:pt idx="6">
                  <c:v>4.1293534159330916E-2</c:v>
                </c:pt>
                <c:pt idx="7">
                  <c:v>3.383027397009572E-2</c:v>
                </c:pt>
                <c:pt idx="8">
                  <c:v>3.2404238575428707E-2</c:v>
                </c:pt>
                <c:pt idx="9">
                  <c:v>3.2308339891290422E-2</c:v>
                </c:pt>
                <c:pt idx="10">
                  <c:v>2.3769330722351347E-2</c:v>
                </c:pt>
                <c:pt idx="11">
                  <c:v>1.9916546183268973E-2</c:v>
                </c:pt>
                <c:pt idx="12">
                  <c:v>1.853772807964715E-2</c:v>
                </c:pt>
                <c:pt idx="13">
                  <c:v>1.7579473289288262E-2</c:v>
                </c:pt>
                <c:pt idx="14">
                  <c:v>1.6709430647316118E-2</c:v>
                </c:pt>
                <c:pt idx="15">
                  <c:v>1.5401255467506087E-2</c:v>
                </c:pt>
                <c:pt idx="16">
                  <c:v>1.2173642502882453E-2</c:v>
                </c:pt>
                <c:pt idx="17">
                  <c:v>5.8700000000000002E-2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98-4A2D-84E7-05B9AAE9F0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14379264"/>
        <c:axId val="514385496"/>
        <c:axId val="0"/>
      </c:bar3DChart>
      <c:catAx>
        <c:axId val="51437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385496"/>
        <c:crosses val="autoZero"/>
        <c:auto val="1"/>
        <c:lblAlgn val="ctr"/>
        <c:lblOffset val="100"/>
        <c:noMultiLvlLbl val="0"/>
      </c:catAx>
      <c:valAx>
        <c:axId val="514385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379264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 dirty="0"/>
              <a:t>Overall Market share as on  31st March 2017</a:t>
            </a:r>
          </a:p>
        </c:rich>
      </c:tx>
      <c:layout>
        <c:manualLayout>
          <c:xMode val="edge"/>
          <c:yMode val="edge"/>
          <c:x val="0.37250810417104391"/>
          <c:y val="2.052827726743963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5089668487321629"/>
          <c:y val="0.13589773027508126"/>
          <c:w val="0.38180586247220405"/>
          <c:h val="0.71728030072489013"/>
        </c:manualLayout>
      </c:layout>
      <c:pieChart>
        <c:varyColors val="1"/>
        <c:ser>
          <c:idx val="0"/>
          <c:order val="0"/>
          <c:tx>
            <c:strRef>
              <c:f>'Tradition Line of Business'!$B$64</c:f>
              <c:strCache>
                <c:ptCount val="1"/>
                <c:pt idx="0">
                  <c:v>Market share 31st march 2017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5.1917404129793558E-2"/>
                  <c:y val="-4.429678848283499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E5-4D73-B1B5-1F762E3123EB}"/>
                </c:ext>
              </c:extLst>
            </c:dLbl>
            <c:dLbl>
              <c:idx val="1"/>
              <c:layout>
                <c:manualLayout>
                  <c:x val="0.12401850175889111"/>
                  <c:y val="-8.360911312461136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E5-4D73-B1B5-1F762E3123EB}"/>
                </c:ext>
              </c:extLst>
            </c:dLbl>
            <c:dLbl>
              <c:idx val="2"/>
              <c:layout>
                <c:manualLayout>
                  <c:x val="7.3125851379076054E-2"/>
                  <c:y val="-3.340894896685243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E5-4D73-B1B5-1F762E3123EB}"/>
                </c:ext>
              </c:extLst>
            </c:dLbl>
            <c:dLbl>
              <c:idx val="3"/>
              <c:layout>
                <c:manualLayout>
                  <c:x val="9.2334743453323292E-2"/>
                  <c:y val="1.84499414842763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E5-4D73-B1B5-1F762E3123EB}"/>
                </c:ext>
              </c:extLst>
            </c:dLbl>
            <c:dLbl>
              <c:idx val="4"/>
              <c:layout>
                <c:manualLayout>
                  <c:x val="0.12384228351798146"/>
                  <c:y val="3.276018262880599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0E5-4D73-B1B5-1F762E3123EB}"/>
                </c:ext>
              </c:extLst>
            </c:dLbl>
            <c:dLbl>
              <c:idx val="5"/>
              <c:layout>
                <c:manualLayout>
                  <c:x val="0.19278932248359462"/>
                  <c:y val="6.373739328049163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0E5-4D73-B1B5-1F762E3123EB}"/>
                </c:ext>
              </c:extLst>
            </c:dLbl>
            <c:dLbl>
              <c:idx val="6"/>
              <c:layout>
                <c:manualLayout>
                  <c:x val="6.8548006171997189E-2"/>
                  <c:y val="4.756915216911400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0E5-4D73-B1B5-1F762E3123EB}"/>
                </c:ext>
              </c:extLst>
            </c:dLbl>
            <c:dLbl>
              <c:idx val="7"/>
              <c:layout>
                <c:manualLayout>
                  <c:x val="3.182251495289274E-2"/>
                  <c:y val="8.309757659619788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0E5-4D73-B1B5-1F762E3123EB}"/>
                </c:ext>
              </c:extLst>
            </c:dLbl>
            <c:dLbl>
              <c:idx val="8"/>
              <c:layout>
                <c:manualLayout>
                  <c:x val="-2.8938409866485586E-2"/>
                  <c:y val="6.18527772777397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0E5-4D73-B1B5-1F762E3123EB}"/>
                </c:ext>
              </c:extLst>
            </c:dLbl>
            <c:dLbl>
              <c:idx val="11"/>
              <c:layout>
                <c:manualLayout>
                  <c:x val="-4.2092232533069963E-2"/>
                  <c:y val="6.423173024996053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0E5-4D73-B1B5-1F762E3123E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'Tradition Line of Business'!$C$63:$N$63</c:f>
              <c:strCache>
                <c:ptCount val="12"/>
                <c:pt idx="0">
                  <c:v>Fire</c:v>
                </c:pt>
                <c:pt idx="1">
                  <c:v>Marine  Cargo</c:v>
                </c:pt>
                <c:pt idx="2">
                  <c:v>Marine  Hull</c:v>
                </c:pt>
                <c:pt idx="3">
                  <c:v>Engineering</c:v>
                </c:pt>
                <c:pt idx="4">
                  <c:v>Aviation </c:v>
                </c:pt>
                <c:pt idx="5">
                  <c:v>Liability</c:v>
                </c:pt>
                <c:pt idx="6">
                  <c:v>P.A.</c:v>
                </c:pt>
                <c:pt idx="7">
                  <c:v>All Other Misc.</c:v>
                </c:pt>
                <c:pt idx="8">
                  <c:v>Motor OD</c:v>
                </c:pt>
                <c:pt idx="9">
                  <c:v>Motor TP</c:v>
                </c:pt>
                <c:pt idx="10">
                  <c:v>Health</c:v>
                </c:pt>
                <c:pt idx="11">
                  <c:v>Crop Insurance</c:v>
                </c:pt>
              </c:strCache>
            </c:strRef>
          </c:cat>
          <c:val>
            <c:numRef>
              <c:f>'Tradition Line of Business'!$C$64:$N$64</c:f>
              <c:numCache>
                <c:formatCode>0.0%</c:formatCode>
                <c:ptCount val="12"/>
                <c:pt idx="0">
                  <c:v>7.4744643892773743E-2</c:v>
                </c:pt>
                <c:pt idx="1">
                  <c:v>1.6525731148129687E-2</c:v>
                </c:pt>
                <c:pt idx="2">
                  <c:v>6.2202987413611209E-3</c:v>
                </c:pt>
                <c:pt idx="3">
                  <c:v>1.7910944462127591E-2</c:v>
                </c:pt>
                <c:pt idx="4">
                  <c:v>3.3173986536904824E-3</c:v>
                </c:pt>
                <c:pt idx="5">
                  <c:v>1.5189872227742167E-2</c:v>
                </c:pt>
                <c:pt idx="6">
                  <c:v>2.8277403968296925E-2</c:v>
                </c:pt>
                <c:pt idx="7">
                  <c:v>4.1591652558230156E-2</c:v>
                </c:pt>
                <c:pt idx="8">
                  <c:v>0.18593727244588856</c:v>
                </c:pt>
                <c:pt idx="9">
                  <c:v>0.207796490056539</c:v>
                </c:pt>
                <c:pt idx="10">
                  <c:v>0.24101779413906388</c:v>
                </c:pt>
                <c:pt idx="11" formatCode="0.00%">
                  <c:v>0.161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0E5-4D73-B1B5-1F762E3123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400" baseline="0">
          <a:latin typeface="Calibiri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>
                <a:solidFill>
                  <a:schemeClr val="tx1"/>
                </a:solidFill>
              </a:rPr>
              <a:t>Investment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PowerPoint]Investment'!$B$8</c:f>
              <c:strCache>
                <c:ptCount val="1"/>
                <c:pt idx="0">
                  <c:v> Investment Income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21,755</a:t>
                    </a:r>
                  </a:p>
                  <a:p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44-467C-BBC4-2D98D53139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2">
                        <a:lumMod val="1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PowerPoint]Investment'!$C$7:$M$7</c:f>
              <c:strCache>
                <c:ptCount val="11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</c:strCache>
            </c:strRef>
          </c:cat>
          <c:val>
            <c:numRef>
              <c:f>'[Chart in Microsoft PowerPoint]Investment'!$C$8:$M$8</c:f>
              <c:numCache>
                <c:formatCode>_(* #,##0_);_(* \(#,##0\);_(* "-"??_);_(@_)</c:formatCode>
                <c:ptCount val="11"/>
                <c:pt idx="0">
                  <c:v>6528.3060000000005</c:v>
                </c:pt>
                <c:pt idx="1">
                  <c:v>7356.51</c:v>
                </c:pt>
                <c:pt idx="2">
                  <c:v>6368.880000000001</c:v>
                </c:pt>
                <c:pt idx="3">
                  <c:v>8101.7799999999988</c:v>
                </c:pt>
                <c:pt idx="4">
                  <c:v>9866</c:v>
                </c:pt>
                <c:pt idx="5">
                  <c:v>9954.512999999999</c:v>
                </c:pt>
                <c:pt idx="6">
                  <c:v>12415.29</c:v>
                </c:pt>
                <c:pt idx="7">
                  <c:v>14305.35</c:v>
                </c:pt>
                <c:pt idx="8">
                  <c:v>16786</c:v>
                </c:pt>
                <c:pt idx="9">
                  <c:v>19122.513999999999</c:v>
                </c:pt>
                <c:pt idx="10" formatCode="_(* #,##0.00_);_(* \(#,##0.00\);_(* &quot;-&quot;??_);_(@_)">
                  <c:v>21755.06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44-467C-BBC4-2D98D5313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2989472"/>
        <c:axId val="562989800"/>
        <c:extLst>
          <c:ext xmlns:c15="http://schemas.microsoft.com/office/drawing/2012/chart" uri="{02D57815-91ED-43cb-92C2-25804820EDAC}">
            <c15:filteredBar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Investment!#REF!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'[Chart in Microsoft PowerPoint]Investment'!$C$7:$M$7</c15:sqref>
                        </c15:formulaRef>
                      </c:ext>
                    </c:extLst>
                    <c:strCache>
                      <c:ptCount val="11"/>
                      <c:pt idx="0">
                        <c:v>2006-07</c:v>
                      </c:pt>
                      <c:pt idx="1">
                        <c:v>2007-08</c:v>
                      </c:pt>
                      <c:pt idx="2">
                        <c:v>2008-09</c:v>
                      </c:pt>
                      <c:pt idx="3">
                        <c:v>2009-10</c:v>
                      </c:pt>
                      <c:pt idx="4">
                        <c:v>2010-11</c:v>
                      </c:pt>
                      <c:pt idx="5">
                        <c:v>2011-12</c:v>
                      </c:pt>
                      <c:pt idx="6">
                        <c:v>2012-13</c:v>
                      </c:pt>
                      <c:pt idx="7">
                        <c:v>2013-14</c:v>
                      </c:pt>
                      <c:pt idx="8">
                        <c:v>2014-15</c:v>
                      </c:pt>
                      <c:pt idx="9">
                        <c:v>2015-16</c:v>
                      </c:pt>
                      <c:pt idx="10">
                        <c:v>2016-17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Investment!#REF!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8944-467C-BBC4-2D98D5313943}"/>
                  </c:ext>
                </c:extLst>
              </c15:ser>
            </c15:filteredBarSeries>
          </c:ext>
        </c:extLst>
      </c:barChart>
      <c:catAx>
        <c:axId val="562989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chemeClr val="tx1"/>
                    </a:solidFill>
                  </a:rPr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989800"/>
        <c:crosses val="autoZero"/>
        <c:auto val="1"/>
        <c:lblAlgn val="ctr"/>
        <c:lblOffset val="100"/>
        <c:noMultiLvlLbl val="0"/>
      </c:catAx>
      <c:valAx>
        <c:axId val="562989800"/>
        <c:scaling>
          <c:orientation val="minMax"/>
          <c:min val="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tx1"/>
                    </a:solidFill>
                  </a:rPr>
                  <a:t>Income-Rs</a:t>
                </a:r>
                <a:r>
                  <a:rPr lang="en-US" sz="1400" b="1" baseline="0">
                    <a:solidFill>
                      <a:schemeClr val="tx1"/>
                    </a:solidFill>
                  </a:rPr>
                  <a:t> Cr</a:t>
                </a:r>
                <a:endParaRPr lang="en-US" sz="1400" b="1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2.3809523809523808E-2"/>
              <c:y val="0.3061168333823524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989472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Capital Leverage</a:t>
            </a:r>
            <a:r>
              <a:rPr lang="en-US" sz="2400" baseline="0"/>
              <a:t> (Gross and Net Premium)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13-capital Employed'!$B$9</c:f>
              <c:strCache>
                <c:ptCount val="1"/>
                <c:pt idx="0">
                  <c:v>Capital Employed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'Slide 13-capital Employed'!$C$8:$M$8</c:f>
              <c:strCache>
                <c:ptCount val="11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</c:strCache>
            </c:strRef>
          </c:cat>
          <c:val>
            <c:numRef>
              <c:f>'Slide 13-capital Employed'!$C$9:$M$9</c:f>
              <c:numCache>
                <c:formatCode>_(* #,##0_);_(* \(#,##0\);_(* "-"??_);_(@_)</c:formatCode>
                <c:ptCount val="11"/>
                <c:pt idx="0">
                  <c:v>16564.25</c:v>
                </c:pt>
                <c:pt idx="1">
                  <c:v>20026.919999999998</c:v>
                </c:pt>
                <c:pt idx="2">
                  <c:v>22402.5</c:v>
                </c:pt>
                <c:pt idx="3">
                  <c:v>24791.21</c:v>
                </c:pt>
                <c:pt idx="4">
                  <c:v>27502.510000000002</c:v>
                </c:pt>
                <c:pt idx="5">
                  <c:v>31666.770000000004</c:v>
                </c:pt>
                <c:pt idx="6">
                  <c:v>37225.039999999994</c:v>
                </c:pt>
                <c:pt idx="7">
                  <c:v>42805.54</c:v>
                </c:pt>
                <c:pt idx="8">
                  <c:v>48773.539999999994</c:v>
                </c:pt>
                <c:pt idx="9">
                  <c:v>52579.27</c:v>
                </c:pt>
                <c:pt idx="10">
                  <c:v>55166.979999999996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1F-48E0-B342-453CAFB349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1002136"/>
        <c:axId val="520998856"/>
      </c:barChart>
      <c:lineChart>
        <c:grouping val="standard"/>
        <c:varyColors val="0"/>
        <c:ser>
          <c:idx val="1"/>
          <c:order val="1"/>
          <c:tx>
            <c:strRef>
              <c:f>'Slide 13-capital Employed'!$B$10</c:f>
              <c:strCache>
                <c:ptCount val="1"/>
                <c:pt idx="0">
                  <c:v>Gross Premium/Capital Employed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13-capital Employed'!$C$8:$M$8</c:f>
              <c:strCache>
                <c:ptCount val="11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</c:strCache>
            </c:strRef>
          </c:cat>
          <c:val>
            <c:numRef>
              <c:f>'Slide 13-capital Employed'!$C$10:$M$10</c:f>
              <c:numCache>
                <c:formatCode>_(* #,##0.00_);_(* \(#,##0.00\);_(* "-"??_);_(@_)</c:formatCode>
                <c:ptCount val="11"/>
                <c:pt idx="0">
                  <c:v>1.6854291622017299</c:v>
                </c:pt>
                <c:pt idx="1">
                  <c:v>1.6718307158564572</c:v>
                </c:pt>
                <c:pt idx="2">
                  <c:v>1.6660145073094521</c:v>
                </c:pt>
                <c:pt idx="3">
                  <c:v>1.7607744841820951</c:v>
                </c:pt>
                <c:pt idx="4">
                  <c:v>1.9458336711812847</c:v>
                </c:pt>
                <c:pt idx="5">
                  <c:v>2.1552314934551258</c:v>
                </c:pt>
                <c:pt idx="6">
                  <c:v>1.9953593065313029</c:v>
                </c:pt>
                <c:pt idx="7">
                  <c:v>1.9396207593689974</c:v>
                </c:pt>
                <c:pt idx="8">
                  <c:v>1.8527371603537495</c:v>
                </c:pt>
                <c:pt idx="9">
                  <c:v>1.9474551472471948</c:v>
                </c:pt>
                <c:pt idx="10">
                  <c:v>2.4322037261951395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1F-48E0-B342-453CAFB34946}"/>
            </c:ext>
          </c:extLst>
        </c:ser>
        <c:ser>
          <c:idx val="2"/>
          <c:order val="2"/>
          <c:tx>
            <c:strRef>
              <c:f>'Slide 13-capital Employed'!$B$11</c:f>
              <c:strCache>
                <c:ptCount val="1"/>
                <c:pt idx="0">
                  <c:v>Net Premium/Capital Employed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13-capital Employed'!$C$8:$M$8</c:f>
              <c:strCache>
                <c:ptCount val="11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</c:strCache>
            </c:strRef>
          </c:cat>
          <c:val>
            <c:numRef>
              <c:f>'Slide 13-capital Employed'!$C$11:$M$11</c:f>
              <c:numCache>
                <c:formatCode>_(* #,##0.00_);_(* \(#,##0.00\);_(* "-"??_);_(@_)</c:formatCode>
                <c:ptCount val="11"/>
                <c:pt idx="0">
                  <c:v>1.1396272092005373</c:v>
                </c:pt>
                <c:pt idx="1">
                  <c:v>1.1149183199413588</c:v>
                </c:pt>
                <c:pt idx="2">
                  <c:v>1.1678468920879366</c:v>
                </c:pt>
                <c:pt idx="3">
                  <c:v>1.2382271781006253</c:v>
                </c:pt>
                <c:pt idx="4">
                  <c:v>1.387164007939639</c:v>
                </c:pt>
                <c:pt idx="5">
                  <c:v>1.5111168584607775</c:v>
                </c:pt>
                <c:pt idx="6">
                  <c:v>1.5014130810873543</c:v>
                </c:pt>
                <c:pt idx="7">
                  <c:v>1.5153075980352075</c:v>
                </c:pt>
                <c:pt idx="8">
                  <c:v>1.4618629281368547</c:v>
                </c:pt>
                <c:pt idx="9">
                  <c:v>1.549092636698836</c:v>
                </c:pt>
                <c:pt idx="10">
                  <c:v>1.7071366376863497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1F-48E0-B342-453CAFB349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3354224"/>
        <c:axId val="633353896"/>
      </c:lineChart>
      <c:catAx>
        <c:axId val="521002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998856"/>
        <c:crosses val="autoZero"/>
        <c:auto val="1"/>
        <c:lblAlgn val="ctr"/>
        <c:lblOffset val="100"/>
        <c:noMultiLvlLbl val="0"/>
      </c:catAx>
      <c:valAx>
        <c:axId val="520998856"/>
        <c:scaling>
          <c:orientation val="minMax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002136"/>
        <c:crosses val="autoZero"/>
        <c:crossBetween val="between"/>
        <c:majorUnit val="10000"/>
      </c:valAx>
      <c:valAx>
        <c:axId val="633353896"/>
        <c:scaling>
          <c:orientation val="minMax"/>
        </c:scaling>
        <c:delete val="0"/>
        <c:axPos val="r"/>
        <c:numFmt formatCode="_(* #,##0.00_);_(* \(#,##0.0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354224"/>
        <c:crosses val="max"/>
        <c:crossBetween val="between"/>
      </c:valAx>
      <c:catAx>
        <c:axId val="633354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333538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0.42736</cdr:x>
      <cdr:y>0.20181</cdr:y>
    </cdr:from>
    <cdr:to>
      <cdr:x>0.7577</cdr:x>
      <cdr:y>0.30491</cdr:y>
    </cdr:to>
    <cdr:sp macro="" textlink="">
      <cdr:nvSpPr>
        <cdr:cNvPr id="3" name="Rectangle: Rounded Corners 2">
          <a:extLst xmlns:a="http://schemas.openxmlformats.org/drawingml/2006/main">
            <a:ext uri="{FF2B5EF4-FFF2-40B4-BE49-F238E27FC236}">
              <a16:creationId xmlns:a16="http://schemas.microsoft.com/office/drawing/2014/main" id="{2787DF8E-EC96-412F-B408-D0691BD6B136}"/>
            </a:ext>
          </a:extLst>
        </cdr:cNvPr>
        <cdr:cNvSpPr/>
      </cdr:nvSpPr>
      <cdr:spPr>
        <a:xfrm xmlns:a="http://schemas.openxmlformats.org/drawingml/2006/main">
          <a:off x="5032070" y="1255594"/>
          <a:ext cx="3889612" cy="641445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dk1"/>
              </a:solidFill>
              <a:effectLst/>
            </a:rPr>
            <a:t>GDPI has grown at a CAGR of 17.7% over the period 2010-11 to 2016-17</a:t>
          </a:r>
          <a:endParaRPr lang="en-US" sz="1400" b="1" dirty="0">
            <a:effectLst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0.15752</cdr:x>
      <cdr:y>0.84182</cdr:y>
    </cdr:from>
    <cdr:to>
      <cdr:x>0.40794</cdr:x>
      <cdr:y>0.92907</cdr:y>
    </cdr:to>
    <cdr:sp macro="" textlink="">
      <cdr:nvSpPr>
        <cdr:cNvPr id="2" name="Rectangle: Rounded Corners 1">
          <a:extLst xmlns:a="http://schemas.openxmlformats.org/drawingml/2006/main">
            <a:ext uri="{FF2B5EF4-FFF2-40B4-BE49-F238E27FC236}">
              <a16:creationId xmlns:a16="http://schemas.microsoft.com/office/drawing/2014/main" id="{F2CBC5AC-2924-4806-9FAB-B47F499D9BC3}"/>
            </a:ext>
          </a:extLst>
        </cdr:cNvPr>
        <cdr:cNvSpPr/>
      </cdr:nvSpPr>
      <cdr:spPr>
        <a:xfrm xmlns:a="http://schemas.openxmlformats.org/drawingml/2006/main">
          <a:off x="1893667" y="5343053"/>
          <a:ext cx="3010486" cy="553792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/>
            <a:t>Source: Council collation</a:t>
          </a:r>
        </a:p>
      </cdr:txBody>
    </cdr:sp>
  </cdr:relSizeAnchor>
  <cdr:relSizeAnchor xmlns:cdr="http://schemas.openxmlformats.org/drawingml/2006/chartDrawing">
    <cdr:from>
      <cdr:x>0.37167</cdr:x>
      <cdr:y>0.95151</cdr:y>
    </cdr:from>
    <cdr:to>
      <cdr:x>0.65095</cdr:x>
      <cdr:y>1</cdr:y>
    </cdr:to>
    <cdr:sp macro="" textlink="">
      <cdr:nvSpPr>
        <cdr:cNvPr id="3" name="TextBox 5">
          <a:extLst xmlns:a="http://schemas.openxmlformats.org/drawingml/2006/main">
            <a:ext uri="{FF2B5EF4-FFF2-40B4-BE49-F238E27FC236}">
              <a16:creationId xmlns:a16="http://schemas.microsoft.com/office/drawing/2014/main" id="{2F548938-E6E7-4810-9C00-B376FFBEB140}"/>
            </a:ext>
          </a:extLst>
        </cdr:cNvPr>
        <cdr:cNvSpPr txBox="1"/>
      </cdr:nvSpPr>
      <cdr:spPr>
        <a:xfrm xmlns:a="http://schemas.openxmlformats.org/drawingml/2006/main">
          <a:off x="4468125" y="6426314"/>
          <a:ext cx="3357349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/>
            <a:t>General Insurance Council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0.90526</cdr:y>
    </cdr:from>
    <cdr:to>
      <cdr:x>0.21519</cdr:x>
      <cdr:y>1</cdr:y>
    </cdr:to>
    <cdr:sp macro="" textlink="">
      <cdr:nvSpPr>
        <cdr:cNvPr id="2" name="Rectangle: Rounded Corners 1">
          <a:extLst xmlns:a="http://schemas.openxmlformats.org/drawingml/2006/main">
            <a:ext uri="{FF2B5EF4-FFF2-40B4-BE49-F238E27FC236}">
              <a16:creationId xmlns:a16="http://schemas.microsoft.com/office/drawing/2014/main" id="{F2CBC5AC-2924-4806-9FAB-B47F499D9BC3}"/>
            </a:ext>
          </a:extLst>
        </cdr:cNvPr>
        <cdr:cNvSpPr/>
      </cdr:nvSpPr>
      <cdr:spPr>
        <a:xfrm xmlns:a="http://schemas.openxmlformats.org/drawingml/2006/main">
          <a:off x="0" y="5291359"/>
          <a:ext cx="2182655" cy="553767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Source: Council collation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7D2B6-530B-4A00-84C1-361278020364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87B4D-2558-484E-A7F5-756A91D77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87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87B4D-2558-484E-A7F5-756A91D77D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55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87B4D-2558-484E-A7F5-756A91D77D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58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87B4D-2558-484E-A7F5-756A91D77D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13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87B4D-2558-484E-A7F5-756A91D77D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84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87B4D-2558-484E-A7F5-756A91D77D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59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79505-F17F-4C73-A5CF-943F36E5B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862FC0-303B-4F55-A233-4D255AAB7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89736-8588-4A6E-B3D4-C88F0DC0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91DB-6735-4DC8-88FB-7A6AA6854E0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10BD0-2B0E-4FCA-9CF1-38C9E7FB7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FD1D0-E210-4F26-9498-42A08F187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2F51-2572-41CA-BF1B-6F21F840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35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BCEB3-4335-407E-8C97-0628AD2C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5119EE-7550-49F5-831C-2DA8BC363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0021E-AB9F-4FFE-9A64-F7FBA8B0C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91DB-6735-4DC8-88FB-7A6AA6854E0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E6C31-1DAB-4CD5-B354-BE3BEA353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AA94E-D458-4938-A7FC-D57166347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2F51-2572-41CA-BF1B-6F21F840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81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B4E89B-6D91-4617-9EC6-25678C4F2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EE3444-7D17-4F75-8B9E-32FA547C3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A0011-EEE0-4E6B-86DB-6090DA0A4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91DB-6735-4DC8-88FB-7A6AA6854E0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835F5-EF0C-4259-80AE-C9DA88E45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70228-8107-432D-B45A-9A64F54A8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2F51-2572-41CA-BF1B-6F21F840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3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B5D45-142C-4376-BC13-AA96E8834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69E16-8B8A-427B-9111-33E2A1A25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C331D-BF45-43B0-9711-EBF50762C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91DB-6735-4DC8-88FB-7A6AA6854E0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89112-C05A-4DB4-B03B-7261AE88E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4EE5A-2800-4C9D-AFF5-B03EBD859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2F51-2572-41CA-BF1B-6F21F840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28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4E46-885C-4B35-96D8-AF4778EA4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2ADAA-B308-4647-A351-8346997C7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01A21-90A6-48DC-9884-AE58CB197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91DB-6735-4DC8-88FB-7A6AA6854E0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59096-98EF-4862-8D7D-2EABEA96F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22380-B220-4547-9602-B9293CF7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2F51-2572-41CA-BF1B-6F21F840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ECD12-4CD3-45EE-B99B-848D5BCB8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776C5-DDED-4729-B609-3338E18C3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0EC8E3-9983-4C18-82F5-108D7701E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036AAB-4D27-49C2-BAD1-403FCE0EF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91DB-6735-4DC8-88FB-7A6AA6854E0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C2A760-D39A-4EBC-B8A5-A76AC1C96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C48EA-2B8F-4AEC-8EBB-E25303C9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2F51-2572-41CA-BF1B-6F21F840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90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2C182-A450-455A-BD2C-0EB610826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B28698-FD6C-4119-AE48-0AF2C848E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F69A67-01C7-4E90-8927-B82EDD115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ACE9DD-5AF5-41C0-A3EF-417353C929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E3AAE-EEB7-48D5-ACDB-DB39525E52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B6118B-EB26-44E8-8590-EEE97322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91DB-6735-4DC8-88FB-7A6AA6854E0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4787DE-5094-4CE5-A5C3-887B6FFE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B9B379-EA55-466D-96D1-9A691CF47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2F51-2572-41CA-BF1B-6F21F840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7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96460-4F5E-4325-99E2-C0ABB7041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4BDC7B-0BEB-4BA5-B83B-B169B5741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91DB-6735-4DC8-88FB-7A6AA6854E0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25B28-EFCC-4CBC-AD13-4B73D7DFC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92BC8-4C97-4D88-AA3B-63ACEA6E4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2F51-2572-41CA-BF1B-6F21F840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7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D86715-54B8-4025-8FEB-5BFE94787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91DB-6735-4DC8-88FB-7A6AA6854E0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1A6F2B-81B9-480E-B628-D29DD17CB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AA1EA-1F1D-4E6D-8451-82CA764D2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2F51-2572-41CA-BF1B-6F21F840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1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204D4-32DD-4F8B-A112-D6A534F99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CA735-C1D1-4B80-9B79-4A3236EEC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5E74F-1AAE-42D2-AEBE-3828CAB60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C4E40-55DA-4457-8033-C446FC7CD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91DB-6735-4DC8-88FB-7A6AA6854E0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CD0D27-ECD9-4A34-92F7-11C5E0378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F5C92-94F1-4052-96D0-4755ECBA3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2F51-2572-41CA-BF1B-6F21F840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8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186D3-CAB1-48BE-BB89-FA9D1C5D0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70BACE-55EB-4185-94DC-C1901A6ECC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453CC-0EEE-4F98-B2AA-C6B80C1B6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81F0D-974B-48E4-923A-17B1C29D2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91DB-6735-4DC8-88FB-7A6AA6854E0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BE939-3D86-42B7-BCEF-AA5F344CF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B6EA0-038C-40A5-8AC2-8A5E615FF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2F51-2572-41CA-BF1B-6F21F840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2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205D10-3935-4BFA-8875-836CF5D25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EA632-F961-4571-A340-1C99BBBE2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DB4DB-94DC-4AB7-94D4-2003BCA975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291DB-6735-4DC8-88FB-7A6AA6854E0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B84AD-6696-4615-A238-82C66BBE2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2E3DE-1E6F-4903-A613-2679EAE43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C2F51-2572-41CA-BF1B-6F21F840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64385-BADB-4DE4-8FF9-90752153C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0609" y="2191042"/>
            <a:ext cx="9144000" cy="1002324"/>
          </a:xfrm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IN" sz="3200" dirty="0"/>
              <a:t>Non life Insurance Highlights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75528A-71E3-4884-8954-098B33D74356}"/>
              </a:ext>
            </a:extLst>
          </p:cNvPr>
          <p:cNvSpPr txBox="1"/>
          <p:nvPr/>
        </p:nvSpPr>
        <p:spPr>
          <a:xfrm>
            <a:off x="4417325" y="5977720"/>
            <a:ext cx="3357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General Insurance Council</a:t>
            </a:r>
          </a:p>
        </p:txBody>
      </p:sp>
    </p:spTree>
    <p:extLst>
      <p:ext uri="{BB962C8B-B14F-4D97-AF65-F5344CB8AC3E}">
        <p14:creationId xmlns:p14="http://schemas.microsoft.com/office/powerpoint/2010/main" val="450452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3BE1458-F871-4DC2-B871-3D5F8F5D71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6844159"/>
              </p:ext>
            </p:extLst>
          </p:nvPr>
        </p:nvGraphicFramePr>
        <p:xfrm>
          <a:off x="1241947" y="323557"/>
          <a:ext cx="9993450" cy="5528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DEB3D6-B97E-4290-8D9B-15D4A5F6914F}"/>
              </a:ext>
            </a:extLst>
          </p:cNvPr>
          <p:cNvSpPr/>
          <p:nvPr/>
        </p:nvSpPr>
        <p:spPr>
          <a:xfrm>
            <a:off x="956603" y="5852160"/>
            <a:ext cx="3263705" cy="8440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Source: Public Disclosures</a:t>
            </a:r>
          </a:p>
        </p:txBody>
      </p:sp>
    </p:spTree>
    <p:extLst>
      <p:ext uri="{BB962C8B-B14F-4D97-AF65-F5344CB8AC3E}">
        <p14:creationId xmlns:p14="http://schemas.microsoft.com/office/powerpoint/2010/main" val="3405665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FAF898F-959F-414C-BCB4-1ED2DB8ED71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210994" y="447920"/>
          <a:ext cx="10142806" cy="5845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C02B1C-97EB-4C11-8CB0-7011E49FE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tx1"/>
                </a:solidFill>
              </a:rPr>
              <a:t>General Insurance Council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08161D-491F-441B-AA05-0D821DC5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BC4D-2ED7-49CE-B85B-6FB0B7C3509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58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447E2-3607-43A7-8256-E2C894E31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Motor &amp; Health Growth % </a:t>
            </a:r>
            <a:br>
              <a:rPr lang="en-US" dirty="0"/>
            </a:br>
            <a:r>
              <a:rPr lang="en-US" dirty="0"/>
              <a:t>(63.5% overall Market Share)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13489E5-D83E-4809-A748-496CB6C397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15615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9BA1DF-F481-4C34-A5F1-E0F5273D3301}"/>
              </a:ext>
            </a:extLst>
          </p:cNvPr>
          <p:cNvSpPr/>
          <p:nvPr/>
        </p:nvSpPr>
        <p:spPr>
          <a:xfrm>
            <a:off x="507593" y="5900067"/>
            <a:ext cx="3010486" cy="5537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Source: Council collation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AC38A6-111B-4C71-A6D3-4921B0D6B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tx1"/>
                </a:solidFill>
              </a:rPr>
              <a:t>General Insurance council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D58D9-BBAD-4260-91F3-21843B6F6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BC4D-2ED7-49CE-B85B-6FB0B7C3509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272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17ED9E6-47D5-4862-A710-52E9939711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7192964"/>
              </p:ext>
            </p:extLst>
          </p:nvPr>
        </p:nvGraphicFramePr>
        <p:xfrm>
          <a:off x="423081" y="272955"/>
          <a:ext cx="10930719" cy="5401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FA38CF0-C86B-45C8-B7E8-B2AE61D8350F}"/>
              </a:ext>
            </a:extLst>
          </p:cNvPr>
          <p:cNvSpPr txBox="1"/>
          <p:nvPr/>
        </p:nvSpPr>
        <p:spPr>
          <a:xfrm>
            <a:off x="4417325" y="6375514"/>
            <a:ext cx="3357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General Insurance Council</a:t>
            </a:r>
          </a:p>
        </p:txBody>
      </p:sp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id="{490C9668-5A66-4F22-B672-C061B6919BAB}"/>
              </a:ext>
            </a:extLst>
          </p:cNvPr>
          <p:cNvSpPr/>
          <p:nvPr/>
        </p:nvSpPr>
        <p:spPr>
          <a:xfrm>
            <a:off x="1202974" y="6155139"/>
            <a:ext cx="2727581" cy="5281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Source: Council Collation</a:t>
            </a:r>
          </a:p>
        </p:txBody>
      </p:sp>
    </p:spTree>
    <p:extLst>
      <p:ext uri="{BB962C8B-B14F-4D97-AF65-F5344CB8AC3E}">
        <p14:creationId xmlns:p14="http://schemas.microsoft.com/office/powerpoint/2010/main" val="720401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55176-6075-4A33-8082-04E00BC78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Non Life Insurance Penetration &amp; Density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925DD92E-B465-4139-BFA8-5DD93475770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14965684"/>
              </p:ext>
            </p:extLst>
          </p:nvPr>
        </p:nvGraphicFramePr>
        <p:xfrm>
          <a:off x="273818" y="1491176"/>
          <a:ext cx="5898381" cy="4501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6CBD6A5-6270-4587-81FD-090634154059}"/>
              </a:ext>
            </a:extLst>
          </p:cNvPr>
          <p:cNvSpPr/>
          <p:nvPr/>
        </p:nvSpPr>
        <p:spPr>
          <a:xfrm>
            <a:off x="198120" y="6089715"/>
            <a:ext cx="2011680" cy="2666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Source: IRDAI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025819-FC13-479F-A8EB-6EA53319D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dirty="0">
                <a:solidFill>
                  <a:schemeClr val="tx1"/>
                </a:solidFill>
              </a:rPr>
              <a:t>General Insurance council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379CE-C6E8-491C-BD27-602EBDD9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BC4D-2ED7-49CE-B85B-6FB0B7C35092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30CB18AB-DE26-4098-9B43-A0D75971D5A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97497650"/>
              </p:ext>
            </p:extLst>
          </p:nvPr>
        </p:nvGraphicFramePr>
        <p:xfrm>
          <a:off x="6095499" y="1491176"/>
          <a:ext cx="5898381" cy="4685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53766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4A9297-6E86-4772-8BCB-7854C224C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357" y="0"/>
            <a:ext cx="8344371" cy="5887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9BB00D-17EB-4F4F-8376-38B341BA56E6}"/>
              </a:ext>
            </a:extLst>
          </p:cNvPr>
          <p:cNvSpPr txBox="1"/>
          <p:nvPr/>
        </p:nvSpPr>
        <p:spPr>
          <a:xfrm>
            <a:off x="4417325" y="5977720"/>
            <a:ext cx="3357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General Insurance Council</a:t>
            </a:r>
          </a:p>
        </p:txBody>
      </p:sp>
    </p:spTree>
    <p:extLst>
      <p:ext uri="{BB962C8B-B14F-4D97-AF65-F5344CB8AC3E}">
        <p14:creationId xmlns:p14="http://schemas.microsoft.com/office/powerpoint/2010/main" val="331196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B954FB2-B8EE-4D7F-B951-F6BA478C40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487534"/>
              </p:ext>
            </p:extLst>
          </p:nvPr>
        </p:nvGraphicFramePr>
        <p:xfrm>
          <a:off x="740934" y="159340"/>
          <a:ext cx="11078027" cy="5859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94DA59D-7723-4F00-B49F-A27255655006}"/>
              </a:ext>
            </a:extLst>
          </p:cNvPr>
          <p:cNvSpPr/>
          <p:nvPr/>
        </p:nvSpPr>
        <p:spPr>
          <a:xfrm>
            <a:off x="1132765" y="6144700"/>
            <a:ext cx="3357350" cy="5767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Source: Council Collation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1270FD-AA0E-4BB0-858E-40DA7C9DBE4F}"/>
              </a:ext>
            </a:extLst>
          </p:cNvPr>
          <p:cNvSpPr txBox="1"/>
          <p:nvPr/>
        </p:nvSpPr>
        <p:spPr>
          <a:xfrm>
            <a:off x="5568287" y="6375514"/>
            <a:ext cx="2206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General Insurance Council</a:t>
            </a:r>
          </a:p>
        </p:txBody>
      </p:sp>
    </p:spTree>
    <p:extLst>
      <p:ext uri="{BB962C8B-B14F-4D97-AF65-F5344CB8AC3E}">
        <p14:creationId xmlns:p14="http://schemas.microsoft.com/office/powerpoint/2010/main" val="2736102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F512F70-E0CC-4E98-B6DD-4132C80984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426159"/>
              </p:ext>
            </p:extLst>
          </p:nvPr>
        </p:nvGraphicFramePr>
        <p:xfrm>
          <a:off x="673779" y="328597"/>
          <a:ext cx="9880979" cy="5075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DF55525-E300-4CFB-9349-4583E668347F}"/>
              </a:ext>
            </a:extLst>
          </p:cNvPr>
          <p:cNvSpPr/>
          <p:nvPr/>
        </p:nvSpPr>
        <p:spPr>
          <a:xfrm>
            <a:off x="859301" y="5977720"/>
            <a:ext cx="2739683" cy="3077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Source: Council collation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548938-E6E7-4810-9C00-B376FFBEB140}"/>
              </a:ext>
            </a:extLst>
          </p:cNvPr>
          <p:cNvSpPr txBox="1"/>
          <p:nvPr/>
        </p:nvSpPr>
        <p:spPr>
          <a:xfrm>
            <a:off x="4417325" y="6375514"/>
            <a:ext cx="3357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General Insurance Council</a:t>
            </a:r>
          </a:p>
        </p:txBody>
      </p:sp>
    </p:spTree>
    <p:extLst>
      <p:ext uri="{BB962C8B-B14F-4D97-AF65-F5344CB8AC3E}">
        <p14:creationId xmlns:p14="http://schemas.microsoft.com/office/powerpoint/2010/main" val="1911135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77B9E9C-30CF-47FD-A719-0A5F2DA9B6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19218"/>
              </p:ext>
            </p:extLst>
          </p:nvPr>
        </p:nvGraphicFramePr>
        <p:xfrm>
          <a:off x="1291472" y="478303"/>
          <a:ext cx="9765734" cy="5103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55EDB6C-A3AD-4E1E-9D0F-C559A7CB0BAF}"/>
              </a:ext>
            </a:extLst>
          </p:cNvPr>
          <p:cNvSpPr txBox="1"/>
          <p:nvPr/>
        </p:nvSpPr>
        <p:spPr>
          <a:xfrm>
            <a:off x="4417325" y="6375514"/>
            <a:ext cx="3357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General Insurance Council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4C338E-045C-4433-AB5E-A7010C11C329}"/>
              </a:ext>
            </a:extLst>
          </p:cNvPr>
          <p:cNvSpPr/>
          <p:nvPr/>
        </p:nvSpPr>
        <p:spPr>
          <a:xfrm>
            <a:off x="1132765" y="6144700"/>
            <a:ext cx="3357350" cy="5767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Source: Council Collation</a:t>
            </a:r>
          </a:p>
        </p:txBody>
      </p:sp>
    </p:spTree>
    <p:extLst>
      <p:ext uri="{BB962C8B-B14F-4D97-AF65-F5344CB8AC3E}">
        <p14:creationId xmlns:p14="http://schemas.microsoft.com/office/powerpoint/2010/main" val="4000216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657938-2219-4CB6-BD44-DA61B5E1F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General Insurance council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3A375-1038-408F-A157-65C74097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BC4D-2ED7-49CE-B85B-6FB0B7C3509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EE0ED8-7061-4B45-9BEF-98EEBDA7662F}"/>
              </a:ext>
            </a:extLst>
          </p:cNvPr>
          <p:cNvSpPr/>
          <p:nvPr/>
        </p:nvSpPr>
        <p:spPr>
          <a:xfrm>
            <a:off x="2717441" y="489397"/>
            <a:ext cx="6967471" cy="8500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Market Share of Companies For FY 2017 in terms of GDP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79996A6-7458-45CA-918F-F46CEACB7CAF}"/>
              </a:ext>
            </a:extLst>
          </p:cNvPr>
          <p:cNvSpPr/>
          <p:nvPr/>
        </p:nvSpPr>
        <p:spPr>
          <a:xfrm>
            <a:off x="412124" y="6144700"/>
            <a:ext cx="3300067" cy="5767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Source: Council Collation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A4A72B3-562D-4B4E-B0B9-04BD3015D53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12123" y="1551053"/>
          <a:ext cx="11603865" cy="4102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0920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2CF62675-2B74-4BB9-8221-69070C23FF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433567"/>
              </p:ext>
            </p:extLst>
          </p:nvPr>
        </p:nvGraphicFramePr>
        <p:xfrm>
          <a:off x="0" y="228601"/>
          <a:ext cx="12021672" cy="6347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5887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2E624B3-81A9-4656-B33F-5A2CA6DE65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335472"/>
              </p:ext>
            </p:extLst>
          </p:nvPr>
        </p:nvGraphicFramePr>
        <p:xfrm>
          <a:off x="1460695" y="663543"/>
          <a:ext cx="9270608" cy="4686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D78A984-6E94-4C25-94E5-29152918F81D}"/>
              </a:ext>
            </a:extLst>
          </p:cNvPr>
          <p:cNvSpPr txBox="1"/>
          <p:nvPr/>
        </p:nvSpPr>
        <p:spPr>
          <a:xfrm>
            <a:off x="4540154" y="6375514"/>
            <a:ext cx="3357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General Insurance Council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B63C08F-0FFF-44E7-AECC-8DCBBE6D2EFE}"/>
              </a:ext>
            </a:extLst>
          </p:cNvPr>
          <p:cNvSpPr/>
          <p:nvPr/>
        </p:nvSpPr>
        <p:spPr>
          <a:xfrm>
            <a:off x="956603" y="5852160"/>
            <a:ext cx="2946657" cy="523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Source: Public Disclosures</a:t>
            </a:r>
          </a:p>
        </p:txBody>
      </p:sp>
    </p:spTree>
    <p:extLst>
      <p:ext uri="{BB962C8B-B14F-4D97-AF65-F5344CB8AC3E}">
        <p14:creationId xmlns:p14="http://schemas.microsoft.com/office/powerpoint/2010/main" val="1459597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256</Words>
  <Application>Microsoft Office PowerPoint</Application>
  <PresentationFormat>Widescreen</PresentationFormat>
  <Paragraphs>85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Calibiri</vt:lpstr>
      <vt:lpstr>Calibri</vt:lpstr>
      <vt:lpstr>Calibri Light</vt:lpstr>
      <vt:lpstr>Office Theme</vt:lpstr>
      <vt:lpstr>Non life Insurance Highlights</vt:lpstr>
      <vt:lpstr>Non Life Insurance Penetration &amp; Density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Motor &amp; Health Growth %  (63.5% overall Market Share)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Priyanka Bangera</dc:creator>
  <cp:lastModifiedBy>Priyanka Bangera</cp:lastModifiedBy>
  <cp:revision>17</cp:revision>
  <dcterms:created xsi:type="dcterms:W3CDTF">2018-05-14T09:24:31Z</dcterms:created>
  <dcterms:modified xsi:type="dcterms:W3CDTF">2018-05-15T06:17:59Z</dcterms:modified>
</cp:coreProperties>
</file>